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1.mp4" ContentType="video/unknown"/>
  <Override PartName="/ppt/notesSlides/notesSlide3.xml" ContentType="application/vnd.openxmlformats-officedocument.presentationml.notesSlide+xml"/>
  <Override PartName="/ppt/media/media2.mp4" ContentType="video/unknown"/>
  <Override PartName="/ppt/notesSlides/notesSlide4.xml" ContentType="application/vnd.openxmlformats-officedocument.presentationml.notesSlide+xml"/>
  <Override PartName="/ppt/media/media3.mp4" ContentType="video/unknown"/>
  <Override PartName="/ppt/notesSlides/notesSlide5.xml" ContentType="application/vnd.openxmlformats-officedocument.presentationml.notesSlide+xml"/>
  <Override PartName="/ppt/media/media4.mp4" ContentType="video/unknown"/>
  <Override PartName="/ppt/notesSlides/notesSlide6.xml" ContentType="application/vnd.openxmlformats-officedocument.presentationml.notesSlide+xml"/>
  <Override PartName="/ppt/media/media5.mp4" ContentType="video/unknown"/>
  <Override PartName="/ppt/notesSlides/notesSlide7.xml" ContentType="application/vnd.openxmlformats-officedocument.presentationml.notesSlide+xml"/>
  <Override PartName="/ppt/media/media6.mp4" ContentType="video/unknown"/>
  <Override PartName="/ppt/notesSlides/notesSlide8.xml" ContentType="application/vnd.openxmlformats-officedocument.presentationml.notesSlide+xml"/>
  <Override PartName="/ppt/media/media7.mp4" ContentType="video/unknown"/>
  <Override PartName="/ppt/notesSlides/notesSlide9.xml" ContentType="application/vnd.openxmlformats-officedocument.presentationml.notesSlide+xml"/>
  <Override PartName="/ppt/media/media8.mp4" ContentType="video/unknown"/>
  <Override PartName="/ppt/notesSlides/notesSlide10.xml" ContentType="application/vnd.openxmlformats-officedocument.presentationml.notesSlide+xml"/>
  <Override PartName="/ppt/media/media9.mp4" ContentType="video/unknown"/>
  <Override PartName="/ppt/notesSlides/notesSlide11.xml" ContentType="application/vnd.openxmlformats-officedocument.presentationml.notesSlide+xml"/>
  <Override PartName="/ppt/media/media10.mp4" ContentType="video/unknown"/>
  <Override PartName="/ppt/notesSlides/notesSlide12.xml" ContentType="application/vnd.openxmlformats-officedocument.presentationml.notesSlide+xml"/>
  <Override PartName="/ppt/media/media11.mp4" ContentType="video/unknown"/>
  <Override PartName="/ppt/notesSlides/notesSlide13.xml" ContentType="application/vnd.openxmlformats-officedocument.presentationml.notesSlide+xml"/>
  <Override PartName="/ppt/media/media12.mp4" ContentType="video/unknown"/>
  <Override PartName="/ppt/notesSlides/notesSlide14.xml" ContentType="application/vnd.openxmlformats-officedocument.presentationml.notesSlide+xml"/>
  <Override PartName="/ppt/media/media13.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www.amaco.com/t/glazes-and-underglazes/underglaze/velvet-underglaze/velvet-underglazes#more"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 Id="rId3" Type="http://schemas.openxmlformats.org/officeDocument/2006/relationships/hyperlink" Target="https://www.amaco.com/t/glazes-and-underglazes/low-fire/teachers-choice-and-palette"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www.amaco.com/t/glazes-and-underglazes/low-fire/teachers-palette-light"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r>
              <a:t>This project uses soft slabs to create an organic form as opposed to the hard slabs used in the previous project that produced a geometric form.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Using a dull pencil or sgraffito tool, draw a zentangle design into the leather-hard clay. You must create a deep groove to hold the underglaze, but not so deep that it will create a weak point, causing drying and firing cracks.  Mishima lines should be parallel and not intersect for the best results.</a:t>
            </a:r>
          </a:p>
          <a:p>
            <a:pP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Using the paintbrush, apply a dark underglaze into the lines.</a:t>
            </a:r>
          </a:p>
          <a:p>
            <a:pPr/>
          </a:p>
          <a:p>
            <a:pPr/>
            <a:r>
              <a:t>Using a clean moist sponge, wipe away the excess underglaze.  It’s very important to only use a clean sponge.  Do not wipe an area twice using a dirty sponge; the design will smear and possibly disappear altogether.</a:t>
            </a:r>
          </a:p>
          <a:p>
            <a:pPr/>
          </a:p>
          <a:p>
            <a:pPr/>
            <a:r>
              <a:t>Just before the clay is bone dry, the excess underglaze can be removed with a metal scraper.</a:t>
            </a:r>
          </a:p>
          <a:p>
            <a:pPr/>
          </a:p>
          <a:p>
            <a:pPr/>
            <a:r>
              <a:rPr b="1"/>
              <a:t>Velvet Underglazes used:</a:t>
            </a:r>
            <a:r>
              <a:t> V-362 Jet Black</a:t>
            </a:r>
          </a:p>
          <a:p>
            <a:pPr/>
          </a:p>
          <a:p>
            <a:pPr/>
            <a:r>
              <a:rPr b="1"/>
              <a:t>Learn more about Velvet Underglazes here:</a:t>
            </a:r>
            <a:r>
              <a:t> </a:t>
            </a:r>
            <a:r>
              <a:rPr u="sng">
                <a:hlinkClick r:id="rId3" invalidUrl="" action="" tgtFrame="" tooltip="" history="1" highlightClick="0" endSnd="0"/>
              </a:rPr>
              <a:t>https://www.amaco.com/t/glazes-and-underglazes/underglaze/velvet-underglaze/velvet-underglazes#more</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Make sure students wipe their pottery with a damp sponge before glazing the exterior.</a:t>
            </a:r>
          </a:p>
          <a:p>
            <a:pPr/>
          </a:p>
          <a:p>
            <a:pPr/>
            <a:r>
              <a:t>Clear or tinted clear glazes work well over a Mishima design.</a:t>
            </a:r>
          </a:p>
          <a:p>
            <a:pPr/>
          </a:p>
          <a:p>
            <a:pPr/>
            <a:r>
              <a:t>Use a solid opaque glaze like Teacher’s Palette on the plain parts and Teacher's Palette Light on the areas with Mishima.</a:t>
            </a:r>
          </a:p>
          <a:p>
            <a:pPr/>
          </a:p>
          <a:p>
            <a:pPr/>
            <a:r>
              <a:t>To make sure the Mishima designs are not covered, try mixing Teachers Palette Light 50/50 with LG-10 Clear to produce a beautiful tinted clear glaze that will enhance the underglaze design without hiding it.</a:t>
            </a:r>
          </a:p>
          <a:p>
            <a:pPr/>
          </a:p>
          <a:p>
            <a:pPr/>
            <a:r>
              <a:rPr b="1"/>
              <a:t>Glazes used:</a:t>
            </a:r>
            <a:r>
              <a:t> TP-22 Blue Green </a:t>
            </a:r>
          </a:p>
          <a:p>
            <a:pPr/>
          </a:p>
          <a:p>
            <a:pPr/>
            <a:r>
              <a:rPr b="1"/>
              <a:t>Learn more about Teacher’s Palette glazes here:</a:t>
            </a:r>
            <a:r>
              <a:t> </a:t>
            </a:r>
            <a:r>
              <a:rPr u="sng">
                <a:hlinkClick r:id="rId3" invalidUrl="" action="" tgtFrame="" tooltip="" history="1" highlightClick="0" endSnd="0"/>
              </a:rPr>
              <a:t>https://www.amaco.com/t/glazes-and-underglazes/low-fire/teachers-choice-and-palette</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Make sure students wipe their pottery with a damp sponge before glazing the exterior.</a:t>
            </a:r>
          </a:p>
          <a:p>
            <a:pPr/>
          </a:p>
          <a:p>
            <a:pPr/>
            <a:r>
              <a:t>Clear or tinted clear glazes work well over a Mishima design.</a:t>
            </a:r>
          </a:p>
          <a:p>
            <a:pPr/>
          </a:p>
          <a:p>
            <a:pPr/>
            <a:r>
              <a:t>Use a solid opaque glaze like Teacher’s Palette on the plain parts and Teacher's Palette Light on the areas with Mishima.</a:t>
            </a:r>
          </a:p>
          <a:p>
            <a:pPr/>
          </a:p>
          <a:p>
            <a:pPr/>
            <a:r>
              <a:t>To make sure the Mishima designs are not covered, try mixing Teachers Palette Light 50/50 with LG-10 Clear to produce a beautiful tinted clear glaze that will enhance the underglaze design without hiding it.</a:t>
            </a:r>
          </a:p>
          <a:p>
            <a:pPr/>
          </a:p>
          <a:p>
            <a:pPr/>
            <a:r>
              <a:rPr b="1"/>
              <a:t>Glazes used:</a:t>
            </a:r>
            <a:r>
              <a:t> TPL-44 Peridot</a:t>
            </a:r>
          </a:p>
          <a:p>
            <a:pPr/>
          </a:p>
          <a:p>
            <a:pPr/>
            <a:r>
              <a:rPr b="1"/>
              <a:t>Learn more about Teacher’s Palette glazes here:</a:t>
            </a:r>
            <a:r>
              <a:t> </a:t>
            </a:r>
            <a:r>
              <a:rPr u="sng">
                <a:hlinkClick r:id="rId3" invalidUrl="" action="" tgtFrame="" tooltip="" history="1" highlightClick="0" endSnd="0"/>
              </a:rPr>
              <a:t>https://www.amaco.com/t/glazes-and-underglazes/low-fire/teachers-palette-light</a:t>
            </a:r>
            <a:r>
              <a:t> </a:t>
            </a:r>
          </a:p>
          <a:p>
            <a:pP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Circular templates can be purchased or made using string, a pencil, and poster board or tag board.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r>
              <a:t>Students should make more forms than they need for their project.  Place all the forms in the center of table so students can play with the parts to create the best combination.   </a:t>
            </a:r>
          </a:p>
          <a:p>
            <a:pPr/>
          </a:p>
          <a:p>
            <a:pPr/>
            <a:r>
              <a:t>Form Criteria:</a:t>
            </a:r>
          </a:p>
          <a:p>
            <a:pPr marL="436562" indent="-436562">
              <a:buSzPct val="100000"/>
              <a:buAutoNum type="arabicParenR" startAt="1"/>
            </a:pPr>
            <a:r>
              <a:t>Maximum height 12”</a:t>
            </a:r>
          </a:p>
          <a:p>
            <a:pPr marL="436562" indent="-436562">
              <a:buSzPct val="100000"/>
              <a:buAutoNum type="arabicParenR" startAt="1"/>
            </a:pPr>
            <a:r>
              <a:t>Minimum 4 parts </a:t>
            </a:r>
          </a:p>
          <a:p>
            <a:pPr marL="436562" indent="-436562">
              <a:buSzPct val="100000"/>
              <a:buAutoNum type="arabicParenR" startAt="1"/>
            </a:pPr>
            <a:r>
              <a:t>Each section has to change directions</a:t>
            </a:r>
          </a:p>
          <a:p>
            <a:pPr marL="436562" indent="-436562">
              <a:buSzPct val="100000"/>
              <a:buAutoNum type="arabicParenR" startAt="1"/>
            </a:pPr>
            <a:r>
              <a:t>A cylinder can be added as one part</a:t>
            </a:r>
          </a:p>
          <a:p>
            <a:pPr/>
          </a:p>
          <a:p>
            <a:pPr/>
            <a:r>
              <a:t>When stacking the pieces, the diameter of one part should exactly fit the diameter of the adjoining part. If necessary students can create a cylinder as one of their pieces.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Place the cardboard shapes on a smooth clay slab and cut them out.  Wrapping these clay parts to be ready for the next class can be tricky because the slabs need to be easy to shape but not wet.  Don't store slabs on a stack of newspaper because they dry too quickly.  Place the slabs in a plastic bag. Try to trap some air inside while making sure the bag is closed. If wrapping slabs this way leaves them too moist, include a single sheet of newspaper under the slab to wick away some moisture.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Use the angle cutter or a table edge as a guide to cut a 45-degree angle. Remind students they have to cut one angle, then turn the slab over to cut the other one.</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Score and slip the angles well so they will stay firmly attached. Assemble each part.  Wrap parts in a plastic bag to stay moist until the next class.</a:t>
            </a:r>
          </a:p>
          <a:p>
            <a:pPr/>
          </a:p>
          <a:p>
            <a:pP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Use a surform, or by using a table top, tap the form to flatten tops and bottoms so they will fit together.  </a:t>
            </a:r>
          </a:p>
          <a:p>
            <a:pPr/>
          </a:p>
          <a:p>
            <a:pPr/>
          </a:p>
          <a:p>
            <a:pP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Score and slip to attach the pieces together. Once they are well attached, add a small moist coil to the seam.  It is not necessary to work from the bottom to the top; it is more important to attach pieces that are stiff enough to support each other.  </a:t>
            </a:r>
          </a:p>
          <a:p>
            <a:pPr/>
          </a:p>
          <a:p>
            <a:pP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Using a dull pencil or sgraffito tool, draw a zentangle design into the leather-hard clay.The drawing must create a deep groove to hold the underglaze, but not so deep that it will create a weak point, causing drying and firing cracks.  For best results, Mishima lines should be parallel and not intersect.</a:t>
            </a:r>
          </a:p>
          <a:p>
            <a:pPr/>
          </a:p>
          <a:p>
            <a:pPr/>
            <a:r>
              <a:t>Using the paintbrush, apply a dark underglaze into the lines.</a:t>
            </a:r>
          </a:p>
          <a:p>
            <a:pPr/>
          </a:p>
          <a:p>
            <a:pPr/>
            <a:r>
              <a:t>Using a clean moist sponge, wipe away the excess underglaze.  It’s very important to only use a clean sponge.  Do not wipe an area twice using a dirty sponge; the design will smear and possibly disappear altogether.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video" Target="../media/media9.mp4"/><Relationship Id="rId4" Type="http://schemas.microsoft.com/office/2007/relationships/media" Target="../media/media9.mp4"/><Relationship Id="rId5" Type="http://schemas.openxmlformats.org/officeDocument/2006/relationships/image" Target="../media/image11.png"/><Relationship Id="rId6"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video" Target="../media/media10.mp4"/><Relationship Id="rId4" Type="http://schemas.microsoft.com/office/2007/relationships/media" Target="../media/media10.mp4"/><Relationship Id="rId5" Type="http://schemas.openxmlformats.org/officeDocument/2006/relationships/image" Target="../media/image12.png"/><Relationship Id="rId6"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video" Target="../media/media11.mp4"/><Relationship Id="rId4" Type="http://schemas.microsoft.com/office/2007/relationships/media" Target="../media/media11.mp4"/><Relationship Id="rId5" Type="http://schemas.openxmlformats.org/officeDocument/2006/relationships/image" Target="../media/image13.png"/><Relationship Id="rId6"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video" Target="../media/media12.mp4"/><Relationship Id="rId4" Type="http://schemas.microsoft.com/office/2007/relationships/media" Target="../media/media12.mp4"/><Relationship Id="rId5" Type="http://schemas.openxmlformats.org/officeDocument/2006/relationships/image" Target="../media/image14.png"/><Relationship Id="rId6"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video" Target="../media/media13.mp4"/><Relationship Id="rId4" Type="http://schemas.microsoft.com/office/2007/relationships/media" Target="../media/media13.mp4"/><Relationship Id="rId5" Type="http://schemas.openxmlformats.org/officeDocument/2006/relationships/image" Target="../media/image15.png"/><Relationship Id="rId6"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 Id="rId6"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4.png"/><Relationship Id="rId6"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video" Target="../media/media3.mp4"/><Relationship Id="rId4" Type="http://schemas.microsoft.com/office/2007/relationships/media" Target="../media/media3.mp4"/><Relationship Id="rId5" Type="http://schemas.openxmlformats.org/officeDocument/2006/relationships/image" Target="../media/image5.png"/><Relationship Id="rId6"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video" Target="../media/media4.mp4"/><Relationship Id="rId4" Type="http://schemas.microsoft.com/office/2007/relationships/media" Target="../media/media4.mp4"/><Relationship Id="rId5" Type="http://schemas.openxmlformats.org/officeDocument/2006/relationships/image" Target="../media/image6.png"/><Relationship Id="rId6"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video" Target="../media/media5.mp4"/><Relationship Id="rId4" Type="http://schemas.microsoft.com/office/2007/relationships/media" Target="../media/media5.mp4"/><Relationship Id="rId5" Type="http://schemas.openxmlformats.org/officeDocument/2006/relationships/image" Target="../media/image7.png"/><Relationship Id="rId6"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video" Target="../media/media6.mp4"/><Relationship Id="rId4" Type="http://schemas.microsoft.com/office/2007/relationships/media" Target="../media/media6.mp4"/><Relationship Id="rId5" Type="http://schemas.openxmlformats.org/officeDocument/2006/relationships/image" Target="../media/image8.png"/><Relationship Id="rId6"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video" Target="../media/media7.mp4"/><Relationship Id="rId4" Type="http://schemas.microsoft.com/office/2007/relationships/media" Target="../media/media7.mp4"/><Relationship Id="rId5" Type="http://schemas.openxmlformats.org/officeDocument/2006/relationships/image" Target="../media/image9.png"/><Relationship Id="rId6"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video" Target="../media/media8.mp4"/><Relationship Id="rId4" Type="http://schemas.microsoft.com/office/2007/relationships/media" Target="../media/media8.mp4"/><Relationship Id="rId5" Type="http://schemas.openxmlformats.org/officeDocument/2006/relationships/image" Target="../media/image10.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Rectangle"/>
          <p:cNvSpPr/>
          <p:nvPr/>
        </p:nvSpPr>
        <p:spPr>
          <a:xfrm>
            <a:off x="-19513" y="5511800"/>
            <a:ext cx="13043827" cy="4238295"/>
          </a:xfrm>
          <a:prstGeom prst="rect">
            <a:avLst/>
          </a:prstGeom>
          <a:solidFill>
            <a:srgbClr val="2C3787"/>
          </a:solidFill>
          <a:ln w="12700">
            <a:miter lim="400000"/>
          </a:ln>
        </p:spPr>
        <p:txBody>
          <a:bodyPr lIns="50800" tIns="50800" rIns="50800" bIns="50800" anchor="ctr"/>
          <a:lstStyle/>
          <a:p>
            <a:pPr>
              <a:defRPr b="0" sz="2200">
                <a:solidFill>
                  <a:srgbClr val="2C3787"/>
                </a:solidFill>
                <a:latin typeface="+mn-lt"/>
                <a:ea typeface="+mn-ea"/>
                <a:cs typeface="+mn-cs"/>
                <a:sym typeface="Helvetica Neue Medium"/>
              </a:defRPr>
            </a:pPr>
          </a:p>
        </p:txBody>
      </p:sp>
      <p:sp>
        <p:nvSpPr>
          <p:cNvPr id="120" name="Making A Soft Slab Vase"/>
          <p:cNvSpPr txBox="1"/>
          <p:nvPr>
            <p:ph type="ctrTitle"/>
          </p:nvPr>
        </p:nvSpPr>
        <p:spPr>
          <a:xfrm>
            <a:off x="903949" y="6014508"/>
            <a:ext cx="11196902" cy="3232879"/>
          </a:xfrm>
          <a:prstGeom prst="rect">
            <a:avLst/>
          </a:prstGeom>
        </p:spPr>
        <p:txBody>
          <a:bodyPr anchor="t"/>
          <a:lstStyle>
            <a:lvl1pPr defTabSz="525779">
              <a:defRPr sz="10800">
                <a:solidFill>
                  <a:srgbClr val="FFFFFF"/>
                </a:solidFill>
                <a:latin typeface="Arial"/>
                <a:ea typeface="Arial"/>
                <a:cs typeface="Arial"/>
                <a:sym typeface="Arial"/>
              </a:defRPr>
            </a:lvl1pPr>
          </a:lstStyle>
          <a:p>
            <a:pPr>
              <a:defRPr>
                <a:solidFill>
                  <a:srgbClr val="000000"/>
                </a:solidFill>
              </a:defRPr>
            </a:pPr>
            <a:r>
              <a:rPr>
                <a:solidFill>
                  <a:srgbClr val="FFFFFF"/>
                </a:solidFill>
              </a:rPr>
              <a:t>Making A Soft Slab Vase</a:t>
            </a:r>
          </a:p>
        </p:txBody>
      </p:sp>
      <p:pic>
        <p:nvPicPr>
          <p:cNvPr id="121" name="AMACOClassroom_logo_Verticle.png" descr="AMACOClassroom_logo_Verticle.png"/>
          <p:cNvPicPr>
            <a:picLocks noChangeAspect="1"/>
          </p:cNvPicPr>
          <p:nvPr/>
        </p:nvPicPr>
        <p:blipFill>
          <a:blip r:embed="rId3">
            <a:extLst/>
          </a:blip>
          <a:stretch>
            <a:fillRect/>
          </a:stretch>
        </p:blipFill>
        <p:spPr>
          <a:xfrm>
            <a:off x="1103907" y="625427"/>
            <a:ext cx="10796821" cy="3232894"/>
          </a:xfrm>
          <a:prstGeom prst="rect">
            <a:avLst/>
          </a:prstGeom>
          <a:ln w="12700">
            <a:miter lim="400000"/>
          </a:ln>
        </p:spPr>
      </p:pic>
      <p:sp>
        <p:nvSpPr>
          <p:cNvPr id="122" name="presents:"/>
          <p:cNvSpPr txBox="1"/>
          <p:nvPr/>
        </p:nvSpPr>
        <p:spPr>
          <a:xfrm>
            <a:off x="4967618" y="4235624"/>
            <a:ext cx="3069564" cy="89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b="0" sz="5000">
                <a:latin typeface="Arial"/>
                <a:ea typeface="Arial"/>
                <a:cs typeface="Arial"/>
                <a:sym typeface="Arial"/>
              </a:defRPr>
            </a:lvl1pPr>
          </a:lstStyle>
          <a:p>
            <a:pPr/>
            <a:r>
              <a:t>presents: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Carve Design Into Vase"/>
          <p:cNvSpPr txBox="1"/>
          <p:nvPr>
            <p:ph type="title"/>
          </p:nvPr>
        </p:nvSpPr>
        <p:spPr>
          <a:prstGeom prst="rect">
            <a:avLst/>
          </a:prstGeom>
        </p:spPr>
        <p:txBody>
          <a:bodyPr/>
          <a:lstStyle/>
          <a:p>
            <a:pPr/>
            <a:r>
              <a:t>Carve Design Into Vase</a:t>
            </a:r>
          </a:p>
        </p:txBody>
      </p:sp>
      <p:pic>
        <p:nvPicPr>
          <p:cNvPr id="205" name="9_MishimaDesignPT2CarveDesignIntoVase.mp4" descr="9_MishimaDesignPT2CarveDesignIntoVase.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209" name="Group"/>
          <p:cNvGrpSpPr/>
          <p:nvPr/>
        </p:nvGrpSpPr>
        <p:grpSpPr>
          <a:xfrm>
            <a:off x="11100977" y="9207385"/>
            <a:ext cx="1829911" cy="501608"/>
            <a:chOff x="0" y="0"/>
            <a:chExt cx="1829909" cy="501607"/>
          </a:xfrm>
        </p:grpSpPr>
        <p:pic>
          <p:nvPicPr>
            <p:cNvPr id="206"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207"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208"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210" name="Draw your design on a scrap piece of clay."/>
          <p:cNvSpPr txBox="1"/>
          <p:nvPr/>
        </p:nvSpPr>
        <p:spPr>
          <a:xfrm>
            <a:off x="1678037" y="8028112"/>
            <a:ext cx="9648727"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Draw your design on a scrap piece of clay.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299999"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Apply Underglaze To Design"/>
          <p:cNvSpPr txBox="1"/>
          <p:nvPr>
            <p:ph type="title"/>
          </p:nvPr>
        </p:nvSpPr>
        <p:spPr>
          <a:prstGeom prst="rect">
            <a:avLst/>
          </a:prstGeom>
        </p:spPr>
        <p:txBody>
          <a:bodyPr/>
          <a:lstStyle>
            <a:lvl1pPr defTabSz="484886">
              <a:defRPr sz="6640"/>
            </a:lvl1pPr>
          </a:lstStyle>
          <a:p>
            <a:pPr/>
            <a:r>
              <a:t>Apply Underglaze To Design</a:t>
            </a:r>
          </a:p>
        </p:txBody>
      </p:sp>
      <p:pic>
        <p:nvPicPr>
          <p:cNvPr id="215" name="10_MishimaDesignPT3_ApplyUnderglazeToCarvedDesign.mp4" descr="10_MishimaDesignPT3_ApplyUnderglazeToCarvedDesign.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219" name="Group"/>
          <p:cNvGrpSpPr/>
          <p:nvPr/>
        </p:nvGrpSpPr>
        <p:grpSpPr>
          <a:xfrm>
            <a:off x="11100977" y="9207385"/>
            <a:ext cx="1829911" cy="501608"/>
            <a:chOff x="0" y="0"/>
            <a:chExt cx="1829909" cy="501607"/>
          </a:xfrm>
        </p:grpSpPr>
        <p:pic>
          <p:nvPicPr>
            <p:cNvPr id="216"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217"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218"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220" name="Paint black underglaze over your entire design."/>
          <p:cNvSpPr txBox="1"/>
          <p:nvPr/>
        </p:nvSpPr>
        <p:spPr>
          <a:xfrm>
            <a:off x="1150441" y="8150349"/>
            <a:ext cx="10703918"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Paint black underglaze over your entire design.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9200000"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Clean The Rim"/>
          <p:cNvSpPr txBox="1"/>
          <p:nvPr>
            <p:ph type="title"/>
          </p:nvPr>
        </p:nvSpPr>
        <p:spPr>
          <a:prstGeom prst="rect">
            <a:avLst/>
          </a:prstGeom>
        </p:spPr>
        <p:txBody>
          <a:bodyPr/>
          <a:lstStyle/>
          <a:p>
            <a:pPr/>
            <a:r>
              <a:t>Clean The Rim</a:t>
            </a:r>
          </a:p>
        </p:txBody>
      </p:sp>
      <p:pic>
        <p:nvPicPr>
          <p:cNvPr id="225" name="11_CleanTheRim.mp4" descr="11_CleanTheRim.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229" name="Group"/>
          <p:cNvGrpSpPr/>
          <p:nvPr/>
        </p:nvGrpSpPr>
        <p:grpSpPr>
          <a:xfrm>
            <a:off x="11100977" y="9207385"/>
            <a:ext cx="1829911" cy="501608"/>
            <a:chOff x="0" y="0"/>
            <a:chExt cx="1829909" cy="501607"/>
          </a:xfrm>
        </p:grpSpPr>
        <p:pic>
          <p:nvPicPr>
            <p:cNvPr id="226"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227"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228"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233333" fill="hold"/>
                                        <p:tgtEl>
                                          <p:spTgt spid="2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Glazing pt. 1"/>
          <p:cNvSpPr txBox="1"/>
          <p:nvPr>
            <p:ph type="title"/>
          </p:nvPr>
        </p:nvSpPr>
        <p:spPr>
          <a:prstGeom prst="rect">
            <a:avLst/>
          </a:prstGeom>
        </p:spPr>
        <p:txBody>
          <a:bodyPr/>
          <a:lstStyle/>
          <a:p>
            <a:pPr/>
            <a:r>
              <a:t>Glazing pt. 1</a:t>
            </a:r>
          </a:p>
        </p:txBody>
      </p:sp>
      <p:pic>
        <p:nvPicPr>
          <p:cNvPr id="234" name="12_GlazingPT1ApplyTP22BlueGreen.mp4" descr="12_GlazingPT1ApplyTP22BlueGreen.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238" name="Group"/>
          <p:cNvGrpSpPr/>
          <p:nvPr/>
        </p:nvGrpSpPr>
        <p:grpSpPr>
          <a:xfrm>
            <a:off x="11100977" y="9207385"/>
            <a:ext cx="1829911" cy="501608"/>
            <a:chOff x="0" y="0"/>
            <a:chExt cx="1829909" cy="501607"/>
          </a:xfrm>
        </p:grpSpPr>
        <p:pic>
          <p:nvPicPr>
            <p:cNvPr id="235"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236"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237"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239" name="Apply TP-22 Blue Green to the blank areas."/>
          <p:cNvSpPr txBox="1"/>
          <p:nvPr/>
        </p:nvSpPr>
        <p:spPr>
          <a:xfrm>
            <a:off x="1536402" y="8166106"/>
            <a:ext cx="9931996"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Apply TP-22 Blue Green to the blank areas.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566666" fill="hold"/>
                                        <p:tgtEl>
                                          <p:spTgt spid="2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Glazing pt. 2"/>
          <p:cNvSpPr txBox="1"/>
          <p:nvPr>
            <p:ph type="title"/>
          </p:nvPr>
        </p:nvSpPr>
        <p:spPr>
          <a:prstGeom prst="rect">
            <a:avLst/>
          </a:prstGeom>
        </p:spPr>
        <p:txBody>
          <a:bodyPr/>
          <a:lstStyle/>
          <a:p>
            <a:pPr/>
            <a:r>
              <a:t>Glazing pt. 2</a:t>
            </a:r>
          </a:p>
        </p:txBody>
      </p:sp>
      <p:pic>
        <p:nvPicPr>
          <p:cNvPr id="244" name="13_GlazingPT2ApplyTPL44Peridot.mp4" descr="13_GlazingPT2ApplyTPL44Peridot.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248" name="Group"/>
          <p:cNvGrpSpPr/>
          <p:nvPr/>
        </p:nvGrpSpPr>
        <p:grpSpPr>
          <a:xfrm>
            <a:off x="11100977" y="9207385"/>
            <a:ext cx="1829911" cy="501608"/>
            <a:chOff x="0" y="0"/>
            <a:chExt cx="1829909" cy="501607"/>
          </a:xfrm>
        </p:grpSpPr>
        <p:pic>
          <p:nvPicPr>
            <p:cNvPr id="245"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246"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247"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249" name="Apply TPL-44 Peridot to the Mishima design."/>
          <p:cNvSpPr txBox="1"/>
          <p:nvPr/>
        </p:nvSpPr>
        <p:spPr>
          <a:xfrm>
            <a:off x="1423789" y="8028112"/>
            <a:ext cx="10157223"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Apply TPL-44 Peridot to the Mishima design.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1633333" fill="hold"/>
                                        <p:tgtEl>
                                          <p:spTgt spid="24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Final Piece"/>
          <p:cNvSpPr txBox="1"/>
          <p:nvPr>
            <p:ph type="title"/>
          </p:nvPr>
        </p:nvSpPr>
        <p:spPr>
          <a:xfrm>
            <a:off x="1820251" y="535706"/>
            <a:ext cx="9364298" cy="1595588"/>
          </a:xfrm>
          <a:prstGeom prst="rect">
            <a:avLst/>
          </a:prstGeom>
        </p:spPr>
        <p:txBody>
          <a:bodyPr anchor="t">
            <a:noAutofit/>
          </a:bodyPr>
          <a:lstStyle>
            <a:lvl1pPr>
              <a:defRPr>
                <a:latin typeface="Helvetica Neue"/>
                <a:ea typeface="Helvetica Neue"/>
                <a:cs typeface="Helvetica Neue"/>
                <a:sym typeface="Helvetica Neue"/>
              </a:defRPr>
            </a:lvl1pPr>
          </a:lstStyle>
          <a:p>
            <a:pPr/>
            <a:r>
              <a:t>Final Piece</a:t>
            </a:r>
          </a:p>
        </p:txBody>
      </p:sp>
      <p:grpSp>
        <p:nvGrpSpPr>
          <p:cNvPr id="257" name="Group"/>
          <p:cNvGrpSpPr/>
          <p:nvPr/>
        </p:nvGrpSpPr>
        <p:grpSpPr>
          <a:xfrm>
            <a:off x="11100977" y="9207385"/>
            <a:ext cx="1829911" cy="501608"/>
            <a:chOff x="0" y="0"/>
            <a:chExt cx="1829909" cy="501607"/>
          </a:xfrm>
        </p:grpSpPr>
        <p:pic>
          <p:nvPicPr>
            <p:cNvPr id="254" name="AMACOClassroom_logo_shield.png" descr="AMACOClassroom_logo_shield.png"/>
            <p:cNvPicPr>
              <a:picLocks noChangeAspect="1"/>
            </p:cNvPicPr>
            <p:nvPr/>
          </p:nvPicPr>
          <p:blipFill>
            <a:blip r:embed="rId2">
              <a:extLst/>
            </a:blip>
            <a:srcRect l="0" t="0" r="0" b="0"/>
            <a:stretch>
              <a:fillRect/>
            </a:stretch>
          </p:blipFill>
          <p:spPr>
            <a:xfrm>
              <a:off x="1512410" y="0"/>
              <a:ext cx="317501" cy="501608"/>
            </a:xfrm>
            <a:prstGeom prst="rect">
              <a:avLst/>
            </a:prstGeom>
            <a:ln w="12700" cap="flat">
              <a:noFill/>
              <a:miter lim="400000"/>
            </a:ln>
            <a:effectLst/>
          </p:spPr>
        </p:pic>
        <p:sp>
          <p:nvSpPr>
            <p:cNvPr id="255"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256"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pic>
        <p:nvPicPr>
          <p:cNvPr id="258" name="SoftSlabMishimaPot.png" descr="SoftSlabMishimaPot.png"/>
          <p:cNvPicPr>
            <a:picLocks noChangeAspect="1"/>
          </p:cNvPicPr>
          <p:nvPr/>
        </p:nvPicPr>
        <p:blipFill>
          <a:blip r:embed="rId3">
            <a:extLst/>
          </a:blip>
          <a:stretch>
            <a:fillRect/>
          </a:stretch>
        </p:blipFill>
        <p:spPr>
          <a:xfrm>
            <a:off x="3755796" y="1251473"/>
            <a:ext cx="5163008" cy="897785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AMACOClassroom_logo_Verticle.png" descr="AMACOClassroom_logo_Verticle.png"/>
          <p:cNvPicPr>
            <a:picLocks noChangeAspect="1"/>
          </p:cNvPicPr>
          <p:nvPr/>
        </p:nvPicPr>
        <p:blipFill>
          <a:blip r:embed="rId2">
            <a:extLst/>
          </a:blip>
          <a:stretch>
            <a:fillRect/>
          </a:stretch>
        </p:blipFill>
        <p:spPr>
          <a:xfrm>
            <a:off x="1103907" y="3260328"/>
            <a:ext cx="10796821" cy="323289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Make The Template"/>
          <p:cNvSpPr txBox="1"/>
          <p:nvPr>
            <p:ph type="title"/>
          </p:nvPr>
        </p:nvSpPr>
        <p:spPr>
          <a:prstGeom prst="rect">
            <a:avLst/>
          </a:prstGeom>
        </p:spPr>
        <p:txBody>
          <a:bodyPr/>
          <a:lstStyle/>
          <a:p>
            <a:pPr/>
            <a:r>
              <a:t>Make The Template</a:t>
            </a:r>
          </a:p>
        </p:txBody>
      </p:sp>
      <p:pic>
        <p:nvPicPr>
          <p:cNvPr id="127" name="1_CreatingTheCircleTemplates.mp4" descr="1_CreatingTheCircleTemplate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31" name="Group"/>
          <p:cNvGrpSpPr/>
          <p:nvPr/>
        </p:nvGrpSpPr>
        <p:grpSpPr>
          <a:xfrm>
            <a:off x="11100977" y="9207385"/>
            <a:ext cx="1829911" cy="501608"/>
            <a:chOff x="0" y="0"/>
            <a:chExt cx="1829909" cy="501607"/>
          </a:xfrm>
        </p:grpSpPr>
        <p:pic>
          <p:nvPicPr>
            <p:cNvPr id="128"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29"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30"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100000" fill="hold"/>
                                        <p:tgtEl>
                                          <p:spTgt spid="1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tacking The Form"/>
          <p:cNvSpPr txBox="1"/>
          <p:nvPr>
            <p:ph type="title"/>
          </p:nvPr>
        </p:nvSpPr>
        <p:spPr>
          <a:prstGeom prst="rect">
            <a:avLst/>
          </a:prstGeom>
        </p:spPr>
        <p:txBody>
          <a:bodyPr/>
          <a:lstStyle/>
          <a:p>
            <a:pPr/>
            <a:r>
              <a:t>Stacking The Form</a:t>
            </a:r>
          </a:p>
        </p:txBody>
      </p:sp>
      <p:pic>
        <p:nvPicPr>
          <p:cNvPr id="136" name="2_StackPaperForms.mp4" descr="2_StackPaperForm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40" name="Group"/>
          <p:cNvGrpSpPr/>
          <p:nvPr/>
        </p:nvGrpSpPr>
        <p:grpSpPr>
          <a:xfrm>
            <a:off x="11100977" y="9207385"/>
            <a:ext cx="1829911" cy="501608"/>
            <a:chOff x="0" y="0"/>
            <a:chExt cx="1829909" cy="501607"/>
          </a:xfrm>
        </p:grpSpPr>
        <p:pic>
          <p:nvPicPr>
            <p:cNvPr id="137"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38"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39"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41" name="Play with parts to create the best form."/>
          <p:cNvSpPr txBox="1"/>
          <p:nvPr/>
        </p:nvSpPr>
        <p:spPr>
          <a:xfrm>
            <a:off x="2111250" y="8015118"/>
            <a:ext cx="8782299"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4000">
                <a:latin typeface="Arial"/>
                <a:ea typeface="Arial"/>
                <a:cs typeface="Arial"/>
                <a:sym typeface="Arial"/>
              </a:defRPr>
            </a:lvl1pPr>
          </a:lstStyle>
          <a:p>
            <a:pPr/>
            <a:r>
              <a:t>Play with parts to create the best form.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799999" fill="hold"/>
                                        <p:tgtEl>
                                          <p:spTgt spid="1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Make The Slabs"/>
          <p:cNvSpPr txBox="1"/>
          <p:nvPr>
            <p:ph type="title"/>
          </p:nvPr>
        </p:nvSpPr>
        <p:spPr>
          <a:prstGeom prst="rect">
            <a:avLst/>
          </a:prstGeom>
        </p:spPr>
        <p:txBody>
          <a:bodyPr/>
          <a:lstStyle/>
          <a:p>
            <a:pPr/>
            <a:r>
              <a:t>Make The Slabs</a:t>
            </a:r>
          </a:p>
        </p:txBody>
      </p:sp>
      <p:pic>
        <p:nvPicPr>
          <p:cNvPr id="146" name="3_RollAndCutTheSlabs.mp4" descr="3_RollAndCutTheSlab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50" name="Group"/>
          <p:cNvGrpSpPr/>
          <p:nvPr/>
        </p:nvGrpSpPr>
        <p:grpSpPr>
          <a:xfrm>
            <a:off x="11100977" y="9207385"/>
            <a:ext cx="1829911" cy="501608"/>
            <a:chOff x="0" y="0"/>
            <a:chExt cx="1829909" cy="501607"/>
          </a:xfrm>
        </p:grpSpPr>
        <p:pic>
          <p:nvPicPr>
            <p:cNvPr id="147"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48"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49"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51" name="Roll and cut the slabs, then smooth both sides."/>
          <p:cNvSpPr txBox="1"/>
          <p:nvPr/>
        </p:nvSpPr>
        <p:spPr>
          <a:xfrm>
            <a:off x="1178718" y="8028112"/>
            <a:ext cx="10647364"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4000">
                <a:latin typeface="Arial"/>
                <a:ea typeface="Arial"/>
                <a:cs typeface="Arial"/>
                <a:sym typeface="Arial"/>
              </a:defRPr>
            </a:lvl1pPr>
          </a:lstStyle>
          <a:p>
            <a:pPr/>
            <a:r>
              <a:t>Roll and cut the slabs, then smooth both sides.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733333" fill="hold"/>
                                        <p:tgtEl>
                                          <p:spTgt spid="14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Bevel The Edges"/>
          <p:cNvSpPr txBox="1"/>
          <p:nvPr>
            <p:ph type="title"/>
          </p:nvPr>
        </p:nvSpPr>
        <p:spPr>
          <a:prstGeom prst="rect">
            <a:avLst/>
          </a:prstGeom>
        </p:spPr>
        <p:txBody>
          <a:bodyPr/>
          <a:lstStyle/>
          <a:p>
            <a:pPr/>
            <a:r>
              <a:t>Bevel The Edges</a:t>
            </a:r>
          </a:p>
        </p:txBody>
      </p:sp>
      <p:pic>
        <p:nvPicPr>
          <p:cNvPr id="156" name="4_BevelEdges.mp4" descr="4_BevelEdge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60" name="Group"/>
          <p:cNvGrpSpPr/>
          <p:nvPr/>
        </p:nvGrpSpPr>
        <p:grpSpPr>
          <a:xfrm>
            <a:off x="11100977" y="9207385"/>
            <a:ext cx="1829911" cy="501608"/>
            <a:chOff x="0" y="0"/>
            <a:chExt cx="1829909" cy="501607"/>
          </a:xfrm>
        </p:grpSpPr>
        <p:pic>
          <p:nvPicPr>
            <p:cNvPr id="157"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58"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59"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61" name="Cut the ends at an angle."/>
          <p:cNvSpPr txBox="1"/>
          <p:nvPr/>
        </p:nvSpPr>
        <p:spPr>
          <a:xfrm>
            <a:off x="3606849" y="8058894"/>
            <a:ext cx="5791102"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4000">
                <a:latin typeface="Arial"/>
                <a:ea typeface="Arial"/>
                <a:cs typeface="Arial"/>
                <a:sym typeface="Arial"/>
              </a:defRPr>
            </a:lvl1pPr>
          </a:lstStyle>
          <a:p>
            <a:pPr/>
            <a:r>
              <a:t>Cut the ends at an angle.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7833333" fill="hold"/>
                                        <p:tgtEl>
                                          <p:spTgt spid="1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Attach The Template Forms"/>
          <p:cNvSpPr txBox="1"/>
          <p:nvPr>
            <p:ph type="title"/>
          </p:nvPr>
        </p:nvSpPr>
        <p:spPr>
          <a:prstGeom prst="rect">
            <a:avLst/>
          </a:prstGeom>
        </p:spPr>
        <p:txBody>
          <a:bodyPr/>
          <a:lstStyle>
            <a:lvl1pPr defTabSz="496570">
              <a:defRPr sz="6800"/>
            </a:lvl1pPr>
          </a:lstStyle>
          <a:p>
            <a:pPr/>
            <a:r>
              <a:t>Attach The Template Forms</a:t>
            </a:r>
          </a:p>
        </p:txBody>
      </p:sp>
      <p:pic>
        <p:nvPicPr>
          <p:cNvPr id="166" name="5_ScoreAndSlipAttachTheTemplateForms.mp4" descr="5_ScoreAndSlipAttachTheTemplateForm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70" name="Group"/>
          <p:cNvGrpSpPr/>
          <p:nvPr/>
        </p:nvGrpSpPr>
        <p:grpSpPr>
          <a:xfrm>
            <a:off x="11100977" y="9207385"/>
            <a:ext cx="1829911" cy="501608"/>
            <a:chOff x="0" y="0"/>
            <a:chExt cx="1829909" cy="501607"/>
          </a:xfrm>
        </p:grpSpPr>
        <p:pic>
          <p:nvPicPr>
            <p:cNvPr id="167"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68"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69"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71" name="Score and slip the parts together."/>
          <p:cNvSpPr txBox="1"/>
          <p:nvPr/>
        </p:nvSpPr>
        <p:spPr>
          <a:xfrm>
            <a:off x="2717601" y="8118835"/>
            <a:ext cx="7569598"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Score and slip the parts together.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266666" fill="hold"/>
                                        <p:tgtEl>
                                          <p:spTgt spid="16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6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Clean The Edges"/>
          <p:cNvSpPr txBox="1"/>
          <p:nvPr>
            <p:ph type="title"/>
          </p:nvPr>
        </p:nvSpPr>
        <p:spPr>
          <a:prstGeom prst="rect">
            <a:avLst/>
          </a:prstGeom>
        </p:spPr>
        <p:txBody>
          <a:bodyPr/>
          <a:lstStyle/>
          <a:p>
            <a:pPr/>
            <a:r>
              <a:t>Clean The Edges</a:t>
            </a:r>
          </a:p>
        </p:txBody>
      </p:sp>
      <p:pic>
        <p:nvPicPr>
          <p:cNvPr id="176" name="6_CleanTheEdges.mp4" descr="6_CleanTheEdge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80" name="Group"/>
          <p:cNvGrpSpPr/>
          <p:nvPr/>
        </p:nvGrpSpPr>
        <p:grpSpPr>
          <a:xfrm>
            <a:off x="11100977" y="9207385"/>
            <a:ext cx="1829911" cy="501608"/>
            <a:chOff x="0" y="0"/>
            <a:chExt cx="1829909" cy="501607"/>
          </a:xfrm>
        </p:grpSpPr>
        <p:pic>
          <p:nvPicPr>
            <p:cNvPr id="177"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78"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79"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633333"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Assemble The Forms"/>
          <p:cNvSpPr txBox="1"/>
          <p:nvPr>
            <p:ph type="title"/>
          </p:nvPr>
        </p:nvSpPr>
        <p:spPr>
          <a:prstGeom prst="rect">
            <a:avLst/>
          </a:prstGeom>
        </p:spPr>
        <p:txBody>
          <a:bodyPr/>
          <a:lstStyle/>
          <a:p>
            <a:pPr/>
            <a:r>
              <a:t>Assemble The Forms</a:t>
            </a:r>
          </a:p>
        </p:txBody>
      </p:sp>
      <p:pic>
        <p:nvPicPr>
          <p:cNvPr id="185" name="7_AssembleTheVase.mp4" descr="7_AssembleTheVase.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89" name="Group"/>
          <p:cNvGrpSpPr/>
          <p:nvPr/>
        </p:nvGrpSpPr>
        <p:grpSpPr>
          <a:xfrm>
            <a:off x="11100977" y="9207385"/>
            <a:ext cx="1829911" cy="501608"/>
            <a:chOff x="0" y="0"/>
            <a:chExt cx="1829909" cy="501607"/>
          </a:xfrm>
        </p:grpSpPr>
        <p:pic>
          <p:nvPicPr>
            <p:cNvPr id="186"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87"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88"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90" name="Attach the forms together."/>
          <p:cNvSpPr txBox="1"/>
          <p:nvPr/>
        </p:nvSpPr>
        <p:spPr>
          <a:xfrm>
            <a:off x="3536776" y="8166107"/>
            <a:ext cx="5931248"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Attach the forms together.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1733333" fill="hold"/>
                                        <p:tgtEl>
                                          <p:spTgt spid="1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Practice Design"/>
          <p:cNvSpPr txBox="1"/>
          <p:nvPr>
            <p:ph type="title"/>
          </p:nvPr>
        </p:nvSpPr>
        <p:spPr>
          <a:prstGeom prst="rect">
            <a:avLst/>
          </a:prstGeom>
        </p:spPr>
        <p:txBody>
          <a:bodyPr/>
          <a:lstStyle/>
          <a:p>
            <a:pPr/>
            <a:r>
              <a:t>Practice Design</a:t>
            </a:r>
          </a:p>
        </p:txBody>
      </p:sp>
      <p:pic>
        <p:nvPicPr>
          <p:cNvPr id="195" name="8_MishimaDesignPT1PracticeDesign.mp4" descr="8_MishimaDesignPT1PracticeDesign.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829475" y="2248280"/>
            <a:ext cx="9345850" cy="5257040"/>
          </a:xfrm>
          <a:prstGeom prst="rect">
            <a:avLst/>
          </a:prstGeom>
          <a:ln w="12700">
            <a:miter lim="400000"/>
          </a:ln>
        </p:spPr>
      </p:pic>
      <p:grpSp>
        <p:nvGrpSpPr>
          <p:cNvPr id="199" name="Group"/>
          <p:cNvGrpSpPr/>
          <p:nvPr/>
        </p:nvGrpSpPr>
        <p:grpSpPr>
          <a:xfrm>
            <a:off x="11100977" y="9207385"/>
            <a:ext cx="1829911" cy="501608"/>
            <a:chOff x="0" y="0"/>
            <a:chExt cx="1829909" cy="501607"/>
          </a:xfrm>
        </p:grpSpPr>
        <p:pic>
          <p:nvPicPr>
            <p:cNvPr id="196" name="AMACOClassroom_logo_shield.png" descr="AMACOClassroom_logo_shield.png"/>
            <p:cNvPicPr>
              <a:picLocks noChangeAspect="1"/>
            </p:cNvPicPr>
            <p:nvPr/>
          </p:nvPicPr>
          <p:blipFill>
            <a:blip r:embed="rId6">
              <a:extLst/>
            </a:blip>
            <a:srcRect l="0" t="0" r="0" b="0"/>
            <a:stretch>
              <a:fillRect/>
            </a:stretch>
          </p:blipFill>
          <p:spPr>
            <a:xfrm>
              <a:off x="1512410" y="0"/>
              <a:ext cx="317501" cy="501608"/>
            </a:xfrm>
            <a:prstGeom prst="rect">
              <a:avLst/>
            </a:prstGeom>
            <a:ln w="12700" cap="flat">
              <a:noFill/>
              <a:miter lim="400000"/>
            </a:ln>
            <a:effectLst/>
          </p:spPr>
        </p:pic>
        <p:sp>
          <p:nvSpPr>
            <p:cNvPr id="197" name="Making A Soft Slab Vase"/>
            <p:cNvSpPr txBox="1"/>
            <p:nvPr/>
          </p:nvSpPr>
          <p:spPr>
            <a:xfrm>
              <a:off x="11751" y="30051"/>
              <a:ext cx="1495674" cy="237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000">
                  <a:latin typeface="Arial"/>
                  <a:ea typeface="Arial"/>
                  <a:cs typeface="Arial"/>
                  <a:sym typeface="Arial"/>
                </a:defRPr>
              </a:lvl1pPr>
            </a:lstStyle>
            <a:p>
              <a:pPr/>
              <a:r>
                <a:t>Making A Soft Slab Vase</a:t>
              </a:r>
            </a:p>
          </p:txBody>
        </p:sp>
        <p:sp>
          <p:nvSpPr>
            <p:cNvPr id="198" name="Line"/>
            <p:cNvSpPr/>
            <p:nvPr/>
          </p:nvSpPr>
          <p:spPr>
            <a:xfrm>
              <a:off x="0" y="250825"/>
              <a:ext cx="1519176" cy="0"/>
            </a:xfrm>
            <a:prstGeom prst="line">
              <a:avLst/>
            </a:prstGeom>
            <a:noFill/>
            <a:ln w="12700" cap="flat">
              <a:solidFill>
                <a:srgbClr val="2C3787"/>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200" name="Draw your design on a scrap piece of clay."/>
          <p:cNvSpPr txBox="1"/>
          <p:nvPr/>
        </p:nvSpPr>
        <p:spPr>
          <a:xfrm>
            <a:off x="1678037" y="8028112"/>
            <a:ext cx="9648727"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000">
                <a:latin typeface="Arial"/>
                <a:ea typeface="Arial"/>
                <a:cs typeface="Arial"/>
                <a:sym typeface="Arial"/>
              </a:defRPr>
            </a:lvl1pPr>
          </a:lstStyle>
          <a:p>
            <a:pPr/>
            <a:r>
              <a:t>Draw your design on a scrap piece of clay.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9000000" fill="hold"/>
                                        <p:tgtEl>
                                          <p:spTgt spid="19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5"/>
                </p:tgtEl>
              </p:cMediaNode>
            </p:vide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