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9774"/>
  </p:normalViewPr>
  <p:slideViewPr>
    <p:cSldViewPr snapToGrid="0" snapToObjects="1">
      <p:cViewPr varScale="1">
        <p:scale>
          <a:sx n="63" d="100"/>
          <a:sy n="63" d="100"/>
        </p:scale>
        <p:origin x="28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sgs.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sz="2400"/>
            </a:pPr>
            <a:r>
              <a:rPr b="1"/>
              <a:t>Teacher Notes:</a:t>
            </a:r>
            <a:r>
              <a:t>  This is a microscopic photo of clay but what exactly is clay?  Clay is made from feldspathic rock that over time breaks down through the movement of wind and water.  This powder-like mixture, when added to water, makes the soft, malleable material that we know as clay.</a:t>
            </a:r>
          </a:p>
          <a:p>
            <a:endParaRPr/>
          </a:p>
          <a:p>
            <a:pPr>
              <a:defRPr sz="1500" b="1"/>
            </a:pPr>
            <a:r>
              <a:t>Image Citation:</a:t>
            </a:r>
          </a:p>
          <a:p>
            <a:pPr>
              <a:defRPr sz="1500"/>
            </a:pPr>
            <a:r>
              <a:t>McKee. “ Scanning Electron Microscope Photograph of Smectite Clay - Magnification 23,500 - U.S. Geological Survey - Tuckup Canyon.” USGS Science for a Changing World, </a:t>
            </a:r>
            <a:r>
              <a:rPr u="sng">
                <a:hlinkClick r:id="rId3"/>
              </a:rPr>
              <a:t>www.usgs.gov</a:t>
            </a:r>
            <a:r>
              <a:t>. </a:t>
            </a: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Glaze is a glass-like coating that is brushed onto bisque-ware before it is fired a second time.  </a:t>
            </a:r>
          </a:p>
          <a:p>
            <a:endParaRPr/>
          </a:p>
          <a:p>
            <a:r>
              <a:t>Glazing pottery makes it water-tight and adds color and beauty.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584200"/>
            <a:r>
              <a:t>Ancient Egyptian pottery was not always glazed because the Egyptians didn’t have the technology to build high-fire kilns. Though they were prolific with glass, glaze or glass coating was rarely used on pottery.  Once glaze was in use, unfortunately it was made from lead.</a:t>
            </a:r>
          </a:p>
          <a:p>
            <a:pPr defTabSz="584200"/>
            <a:endParaRPr/>
          </a:p>
          <a:p>
            <a:pPr defTabSz="584200"/>
            <a:r>
              <a:t>Egyptians found that by leaving fired pottery unglazed, water slowly evaporated through the walls, cooling the remaining moisture inside.  Refrigeration through evaporation.</a:t>
            </a:r>
          </a:p>
          <a:p>
            <a:pPr defTabSz="584200"/>
            <a:endParaRPr/>
          </a:p>
          <a:p>
            <a:pPr defTabSz="584200"/>
            <a:r>
              <a:t>Side Story</a:t>
            </a:r>
          </a:p>
          <a:p>
            <a:pPr defTabSz="584200"/>
            <a:r>
              <a:t>What’s the problem with eating off of non-glazed bisque ware?</a:t>
            </a:r>
          </a:p>
          <a:p>
            <a:pPr defTabSz="584200"/>
            <a:r>
              <a:t>Momma Egyptian called to her son Johnny telling him breakfast was ready.  Johnny bounded down the stairs excited about the upcoming day at Ramses High School.  Johnny’s mom ladled a heaping scoop of scrambled eggs onto Johnny’s bisque breakfast plate.  As Johnny ate his breakfast he realized that moisture from his scrambled eggs was leaching into the plate. Soon, he felt unwell. Why? Because the moisture absorbed by the bisque-ware formed bacteria.  Momma Egyptian went shopping at the Papyrus Market and found this jewel-like glazed plate perfect for Johnny’s breakfast.  The good news is that it wasn’t absorbent because it was glazed. The bad news is that lead was the major component in the glaze.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Learning the following terms, and labeling shelves for greenware and bisque, will help students organize a kiln room. </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Students need to know these stages of clay process in order.  Each stage will be explained in this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defTabSz="584200"/>
            <a:r>
              <a:t>Wet work is when clay is moist and pliable.  </a:t>
            </a:r>
          </a:p>
          <a:p>
            <a:pPr defTabSz="584200"/>
            <a:r>
              <a:t>Plastic or plasticity is a term used by potters that refers to the malleability of clay.</a:t>
            </a:r>
          </a:p>
          <a:p>
            <a:pPr defTabSz="584200"/>
            <a:endParaRPr/>
          </a:p>
          <a:p>
            <a:pPr defTabSz="584200"/>
            <a:r>
              <a:t>This is an illustration of a clay particle.  The reason clay is sticky, plastic and malleable is because of this sediment construction.  For example, you can’t make a pinch pot from wet beach sand because the particles are a different shape and don’t stick together.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defTabSz="584200"/>
            <a:r>
              <a:rPr dirty="0"/>
              <a:t>In this illustration there are clay particles stacked up like a deck of cards.  Clay particles are flat and thin and have the capacity to trap water particles between them.  Water particles act as ball bearings allowing clay particles to easily slide and move.  </a:t>
            </a:r>
          </a:p>
          <a:p>
            <a:pPr defTabSz="584200"/>
            <a:endParaRPr dirty="0"/>
          </a:p>
          <a:p>
            <a:pPr defTabSz="584200"/>
            <a:r>
              <a:rPr dirty="0"/>
              <a:t>Think about telling a story: You and Harvey go outside to play cards.  A heavy rain soaks the table, chair, you, Harvey, and the deck of cards. As you try to separate the individual cards from the soggy deck, the plasticity of clay is illustrated. The water particles trapped between the cards create a slippery adhesion.  It is easier to slide them off the top of the deck than to peel them apart.  </a:t>
            </a:r>
          </a:p>
          <a:p>
            <a:pPr defTabSz="584200"/>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defTabSz="584200"/>
            <a:r>
              <a:rPr dirty="0"/>
              <a:t>Leather-hard is the state of clay between wet and dry.  Clay still contains moisture and is cool to the touch but can no longer be formed or impressed with texture.  This is the time to join clay parts together, and carve and paint with underglazes.</a:t>
            </a:r>
          </a:p>
          <a:p>
            <a:pPr defTabSz="584200"/>
            <a:endParaRPr dirty="0"/>
          </a:p>
          <a:p>
            <a:pPr defTabSz="584200"/>
            <a:r>
              <a:rPr dirty="0"/>
              <a:t>The term leather-hard comes from leather. A leather belt is stiff enough to hold its shape and can also bend. </a:t>
            </a:r>
          </a:p>
          <a:p>
            <a:pPr defTabSz="584200"/>
            <a:endParaRPr dirty="0"/>
          </a:p>
          <a:p>
            <a:pPr defTabSz="584200"/>
            <a:r>
              <a:rPr dirty="0"/>
              <a:t>Underglazes can be applied at any stage from leather-hard to bone dry.</a:t>
            </a:r>
            <a:endParaRPr u="sng"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defTabSz="584200"/>
            <a:r>
              <a:rPr dirty="0"/>
              <a:t>Bone Dry clay is very brittle and breakable.  Warning: the slightest tap can cause a project to break.</a:t>
            </a:r>
          </a:p>
          <a:p>
            <a:pPr defTabSz="584200"/>
            <a:endParaRPr dirty="0"/>
          </a:p>
          <a:p>
            <a:pPr defTabSz="584200"/>
            <a:r>
              <a:rPr dirty="0"/>
              <a:t>Clay shrinks twice, once in the bone dry stage and again when it’s fired.  Clay shrinkage can vary from five to fifteen percent depending on the type of clay and firing.  When firing earthenware in the classroom, shrinkage is usually not noticeable.  </a:t>
            </a:r>
          </a:p>
          <a:p>
            <a:pPr defTabSz="584200"/>
            <a:endParaRPr dirty="0"/>
          </a:p>
          <a:p>
            <a:pPr defTabSz="584200"/>
            <a:r>
              <a:rPr dirty="0"/>
              <a:t>Why does clay shrink? The water that acts as ball bearings, making the clay malleable, is now evaporated</a:t>
            </a:r>
            <a:r>
              <a:rPr lang="en-US" dirty="0"/>
              <a:t>,</a:t>
            </a:r>
            <a:r>
              <a:rPr dirty="0"/>
              <a:t> and particles move closer together.  </a:t>
            </a:r>
            <a:endParaRPr u="sng" dirty="0"/>
          </a:p>
          <a:p>
            <a:pPr defTabSz="584200"/>
            <a:endParaRPr u="sng"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Why should students care about shrinkage that is not noticeable in low earthenware firings?</a:t>
            </a:r>
          </a:p>
          <a:p>
            <a:endParaRPr/>
          </a:p>
          <a:p>
            <a:r>
              <a:t>When water within the clay body evaporates at different rates, smaller clay parts--such as handles-- may crack. </a:t>
            </a:r>
          </a:p>
          <a:p>
            <a:endParaRPr/>
          </a:p>
          <a:p>
            <a:r>
              <a:t>Hint: Try wrapping a strip of plastic around the handle to slow the drying.</a:t>
            </a:r>
          </a:p>
          <a:p>
            <a:endParaRPr/>
          </a:p>
          <a:p>
            <a:r>
              <a:t>Side Story: Butch the Roman potter is busy in his studio when summoned by the Commander.  The Commander tells Butch that they are going on a campaign to Gaul (a.k.a. France) and they need cups as soon as possible to take with them.  Butch goes back to the studio and informs everyone that they urgently need to make 200 cups. To speed up the process, Butch takes the finished cups out to dry in the hot Mediterranean sun only to discover later that all the handles cracked where they attach to the cup.  Butch can’t figure out what went wrong.  Chuck, a fellow potter, informs him that the cups dried too quickly, causing the handles to shrink away from the body of the cup.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584200"/>
            <a:r>
              <a:rPr dirty="0"/>
              <a:t>Bisque firing is the first firing.  Pottery fired once is called bisque-ware.  After pottery is fired, it is rock-hard and has a dry matte finish. It is </a:t>
            </a:r>
            <a:r>
              <a:rPr lang="en-US" dirty="0"/>
              <a:t>a </a:t>
            </a:r>
            <a:r>
              <a:rPr dirty="0"/>
              <a:t>good idea to show students an example of bisque-ware.</a:t>
            </a:r>
          </a:p>
          <a:p>
            <a:pPr defTabSz="584200"/>
            <a:endParaRPr dirty="0"/>
          </a:p>
          <a:p>
            <a:pPr defTabSz="584200"/>
            <a:r>
              <a:rPr dirty="0"/>
              <a:t>Projects need to be completely dry before loading into the kiln.  Water that remains within the clay body will turn to steam that expands as the clay contracts, causing the work to break during firing.</a:t>
            </a:r>
            <a:endParaRPr u="sng"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www.metmuseum.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www.metmuseum.org"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MACOClassroom_logo_Verticle.png" descr="AMACOClassroom_logo_Verticle.png"/>
          <p:cNvPicPr>
            <a:picLocks noChangeAspect="1"/>
          </p:cNvPicPr>
          <p:nvPr/>
        </p:nvPicPr>
        <p:blipFill>
          <a:blip r:embed="rId2">
            <a:extLst/>
          </a:blip>
          <a:stretch>
            <a:fillRect/>
          </a:stretch>
        </p:blipFill>
        <p:spPr>
          <a:xfrm>
            <a:off x="556375" y="3096380"/>
            <a:ext cx="11892050" cy="3560840"/>
          </a:xfrm>
          <a:prstGeom prst="rect">
            <a:avLst/>
          </a:prstGeom>
          <a:ln w="12700">
            <a:miter lim="400000"/>
          </a:ln>
        </p:spPr>
      </p:pic>
      <p:sp>
        <p:nvSpPr>
          <p:cNvPr id="120" name="presents:"/>
          <p:cNvSpPr txBox="1"/>
          <p:nvPr/>
        </p:nvSpPr>
        <p:spPr>
          <a:xfrm>
            <a:off x="9763357" y="6615003"/>
            <a:ext cx="2699260" cy="9211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b="0" i="1">
                <a:latin typeface="Futura"/>
                <a:ea typeface="Futura"/>
                <a:cs typeface="Futura"/>
                <a:sym typeface="Futura"/>
              </a:defRPr>
            </a:lvl1pPr>
          </a:lstStyle>
          <a:p>
            <a:r>
              <a:t>presents: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p:cNvSpPr/>
          <p:nvPr/>
        </p:nvSpPr>
        <p:spPr>
          <a:xfrm>
            <a:off x="-80332" y="-82687"/>
            <a:ext cx="13165464" cy="1796151"/>
          </a:xfrm>
          <a:prstGeom prst="rect">
            <a:avLst/>
          </a:prstGeom>
          <a:solidFill>
            <a:srgbClr val="EEB44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8" name="STAGE 4: Bisque"/>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4: Bisque</a:t>
            </a:r>
          </a:p>
        </p:txBody>
      </p:sp>
      <p:pic>
        <p:nvPicPr>
          <p:cNvPr id="239" name="Kiln_EX-270-365_11.jpg" descr="Kiln_EX-270-365_11.jpg"/>
          <p:cNvPicPr>
            <a:picLocks noChangeAspect="1"/>
          </p:cNvPicPr>
          <p:nvPr/>
        </p:nvPicPr>
        <p:blipFill>
          <a:blip r:embed="rId3">
            <a:extLst/>
          </a:blip>
          <a:stretch>
            <a:fillRect/>
          </a:stretch>
        </p:blipFill>
        <p:spPr>
          <a:xfrm>
            <a:off x="736397" y="1966237"/>
            <a:ext cx="4658177" cy="6987263"/>
          </a:xfrm>
          <a:prstGeom prst="rect">
            <a:avLst/>
          </a:prstGeom>
          <a:ln w="12700">
            <a:miter lim="400000"/>
          </a:ln>
        </p:spPr>
      </p:pic>
      <p:pic>
        <p:nvPicPr>
          <p:cNvPr id="240" name="AMACOClassroom_logo_shield.png" descr="AMACOClassroom_logo_shield.png"/>
          <p:cNvPicPr>
            <a:picLocks noChangeAspect="1"/>
          </p:cNvPicPr>
          <p:nvPr/>
        </p:nvPicPr>
        <p:blipFill>
          <a:blip r:embed="rId4">
            <a:extLst/>
          </a:blip>
          <a:srcRect/>
          <a:stretch>
            <a:fillRect/>
          </a:stretch>
        </p:blipFill>
        <p:spPr>
          <a:xfrm>
            <a:off x="12302801" y="8844770"/>
            <a:ext cx="533750" cy="843253"/>
          </a:xfrm>
          <a:prstGeom prst="rect">
            <a:avLst/>
          </a:prstGeom>
          <a:ln w="12700">
            <a:miter lim="400000"/>
          </a:ln>
        </p:spPr>
      </p:pic>
      <p:sp>
        <p:nvSpPr>
          <p:cNvPr id="241" name="Once clay is fired, it is rock-hard and can never become slip again."/>
          <p:cNvSpPr txBox="1"/>
          <p:nvPr/>
        </p:nvSpPr>
        <p:spPr>
          <a:xfrm>
            <a:off x="5986375" y="5663284"/>
            <a:ext cx="6149009" cy="1037583"/>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marL="545479" indent="-545479">
              <a:spcBef>
                <a:spcPts val="1000"/>
              </a:spcBef>
              <a:buClr>
                <a:srgbClr val="FFFFFF"/>
              </a:buClr>
              <a:buFont typeface="Times"/>
              <a:defRPr sz="2800" b="0">
                <a:uFill>
                  <a:solidFill>
                    <a:srgbClr val="56533A"/>
                  </a:solidFill>
                </a:uFill>
                <a:latin typeface="Futura"/>
                <a:ea typeface="Futura"/>
                <a:cs typeface="Futura"/>
                <a:sym typeface="Futura"/>
              </a:defRPr>
            </a:lvl1pPr>
          </a:lstStyle>
          <a:p>
            <a:r>
              <a:t>Once clay is fired, it is rock-hard and can never become slip again. </a:t>
            </a:r>
          </a:p>
        </p:txBody>
      </p:sp>
      <p:grpSp>
        <p:nvGrpSpPr>
          <p:cNvPr id="244" name="Group"/>
          <p:cNvGrpSpPr/>
          <p:nvPr/>
        </p:nvGrpSpPr>
        <p:grpSpPr>
          <a:xfrm>
            <a:off x="4664945" y="3362369"/>
            <a:ext cx="8206250" cy="2110991"/>
            <a:chOff x="0" y="0"/>
            <a:chExt cx="8206249" cy="2110989"/>
          </a:xfrm>
        </p:grpSpPr>
        <p:sp>
          <p:nvSpPr>
            <p:cNvPr id="242" name="Line"/>
            <p:cNvSpPr/>
            <p:nvPr/>
          </p:nvSpPr>
          <p:spPr>
            <a:xfrm flipH="1" flipV="1">
              <a:off x="577831" y="2110989"/>
              <a:ext cx="725837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43" name="Clay is fired in the  KILN for the first time."/>
            <p:cNvSpPr txBox="1"/>
            <p:nvPr/>
          </p:nvSpPr>
          <p:spPr>
            <a:xfrm>
              <a:off x="0" y="0"/>
              <a:ext cx="8206250" cy="191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p>
              <a:pPr marL="545479" indent="-545479">
                <a:spcBef>
                  <a:spcPts val="1000"/>
                </a:spcBef>
                <a:buClr>
                  <a:srgbClr val="FFFFFF"/>
                </a:buClr>
                <a:buFont typeface="Times"/>
                <a:defRPr sz="5400" b="0">
                  <a:uFill>
                    <a:solidFill>
                      <a:srgbClr val="56533A"/>
                    </a:solidFill>
                  </a:uFill>
                  <a:latin typeface="Futura"/>
                  <a:ea typeface="Futura"/>
                  <a:cs typeface="Futura"/>
                  <a:sym typeface="Futura"/>
                </a:defRPr>
              </a:pPr>
              <a:r>
                <a:t>Clay is fired in the </a:t>
              </a:r>
              <a:br/>
              <a:r>
                <a:rPr u="sng"/>
                <a:t>KILN</a:t>
              </a:r>
              <a:r>
                <a:t> for the first time.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44"/>
                                        </p:tgtEl>
                                        <p:attrNameLst>
                                          <p:attrName>style.visibility</p:attrName>
                                        </p:attrNameLst>
                                      </p:cBhvr>
                                      <p:to>
                                        <p:strVal val="visible"/>
                                      </p:to>
                                    </p:set>
                                    <p:anim calcmode="lin" valueType="num">
                                      <p:cBhvr>
                                        <p:cTn id="7" dur="900" fill="hold"/>
                                        <p:tgtEl>
                                          <p:spTgt spid="244"/>
                                        </p:tgtEl>
                                        <p:attrNameLst>
                                          <p:attrName>ppt_x</p:attrName>
                                        </p:attrNameLst>
                                      </p:cBhvr>
                                      <p:tavLst>
                                        <p:tav tm="0">
                                          <p:val>
                                            <p:strVal val="1+#ppt_w/2"/>
                                          </p:val>
                                        </p:tav>
                                        <p:tav tm="100000">
                                          <p:val>
                                            <p:strVal val="#ppt_x"/>
                                          </p:val>
                                        </p:tav>
                                      </p:tavLst>
                                    </p:anim>
                                    <p:anim calcmode="lin" valueType="num">
                                      <p:cBhvr>
                                        <p:cTn id="8" dur="900" fill="hold"/>
                                        <p:tgtEl>
                                          <p:spTgt spid="2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41"/>
                                        </p:tgtEl>
                                        <p:attrNameLst>
                                          <p:attrName>style.visibility</p:attrName>
                                        </p:attrNameLst>
                                      </p:cBhvr>
                                      <p:to>
                                        <p:strVal val="visible"/>
                                      </p:to>
                                    </p:set>
                                    <p:anim calcmode="lin" valueType="num">
                                      <p:cBhvr>
                                        <p:cTn id="13" dur="1000" fill="hold"/>
                                        <p:tgtEl>
                                          <p:spTgt spid="241"/>
                                        </p:tgtEl>
                                        <p:attrNameLst>
                                          <p:attrName>ppt_x</p:attrName>
                                        </p:attrNameLst>
                                      </p:cBhvr>
                                      <p:tavLst>
                                        <p:tav tm="0">
                                          <p:val>
                                            <p:strVal val="1+#ppt_w/2"/>
                                          </p:val>
                                        </p:tav>
                                        <p:tav tm="100000">
                                          <p:val>
                                            <p:strVal val="#ppt_x"/>
                                          </p:val>
                                        </p:tav>
                                      </p:tavLst>
                                    </p:anim>
                                    <p:anim calcmode="lin" valueType="num">
                                      <p:cBhvr>
                                        <p:cTn id="14" dur="1000" fill="hold"/>
                                        <p:tgtEl>
                                          <p:spTgt spid="2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2" animBg="1" advAuto="0"/>
      <p:bldP spid="24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TP Bowls -2- Gamble.png" descr="TP Bowls -2- Gamble.png"/>
          <p:cNvPicPr>
            <a:picLocks noChangeAspect="1"/>
          </p:cNvPicPr>
          <p:nvPr/>
        </p:nvPicPr>
        <p:blipFill>
          <a:blip r:embed="rId3">
            <a:extLst/>
          </a:blip>
          <a:stretch>
            <a:fillRect/>
          </a:stretch>
        </p:blipFill>
        <p:spPr>
          <a:xfrm>
            <a:off x="4718973" y="3018311"/>
            <a:ext cx="9463256" cy="5990853"/>
          </a:xfrm>
          <a:prstGeom prst="rect">
            <a:avLst/>
          </a:prstGeom>
          <a:ln w="12700">
            <a:miter lim="400000"/>
          </a:ln>
        </p:spPr>
      </p:pic>
      <p:sp>
        <p:nvSpPr>
          <p:cNvPr id="249" name="- Water tight"/>
          <p:cNvSpPr txBox="1"/>
          <p:nvPr/>
        </p:nvSpPr>
        <p:spPr>
          <a:xfrm>
            <a:off x="388662" y="4793024"/>
            <a:ext cx="3472675" cy="853352"/>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spcBef>
                <a:spcPts val="3000"/>
              </a:spcBef>
              <a:buClr>
                <a:srgbClr val="FFFFFF"/>
              </a:buClr>
              <a:buFont typeface="Times"/>
              <a:defRPr sz="4500" b="0">
                <a:uFill>
                  <a:solidFill>
                    <a:srgbClr val="56533A"/>
                  </a:solidFill>
                </a:uFill>
                <a:latin typeface="Futura"/>
                <a:ea typeface="Futura"/>
                <a:cs typeface="Futura"/>
                <a:sym typeface="Futura"/>
              </a:defRPr>
            </a:lvl1pPr>
          </a:lstStyle>
          <a:p>
            <a:r>
              <a:t>- Water tight</a:t>
            </a:r>
          </a:p>
        </p:txBody>
      </p:sp>
      <p:sp>
        <p:nvSpPr>
          <p:cNvPr id="250" name="- Shiny &amp; Colorful"/>
          <p:cNvSpPr txBox="1"/>
          <p:nvPr/>
        </p:nvSpPr>
        <p:spPr>
          <a:xfrm>
            <a:off x="249824" y="5834424"/>
            <a:ext cx="5117884" cy="853352"/>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spcBef>
                <a:spcPts val="3000"/>
              </a:spcBef>
              <a:buClr>
                <a:srgbClr val="FFFFFF"/>
              </a:buClr>
              <a:buFont typeface="Times"/>
              <a:defRPr sz="4500" b="0">
                <a:uFill>
                  <a:solidFill>
                    <a:srgbClr val="56533A"/>
                  </a:solidFill>
                </a:uFill>
                <a:latin typeface="Futura"/>
                <a:ea typeface="Futura"/>
                <a:cs typeface="Futura"/>
                <a:sym typeface="Futura"/>
              </a:defRPr>
            </a:lvl1pPr>
          </a:lstStyle>
          <a:p>
            <a:r>
              <a:t>- Shiny &amp; Colorful</a:t>
            </a:r>
          </a:p>
        </p:txBody>
      </p:sp>
      <p:sp>
        <p:nvSpPr>
          <p:cNvPr id="251" name="When glazed pottery is fired it becomes:"/>
          <p:cNvSpPr txBox="1"/>
          <p:nvPr/>
        </p:nvSpPr>
        <p:spPr>
          <a:xfrm>
            <a:off x="285005" y="1848594"/>
            <a:ext cx="12434790" cy="148218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defTabSz="508254">
              <a:defRPr sz="5220" b="0">
                <a:latin typeface="Futura"/>
                <a:ea typeface="Futura"/>
                <a:cs typeface="Futura"/>
                <a:sym typeface="Futura"/>
              </a:defRPr>
            </a:lvl1pPr>
          </a:lstStyle>
          <a:p>
            <a:r>
              <a:t>When glazed pottery is fired it becomes:</a:t>
            </a:r>
          </a:p>
        </p:txBody>
      </p:sp>
      <p:sp>
        <p:nvSpPr>
          <p:cNvPr id="252"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3" name="STAGE 5: Glaze"/>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5: Glaze</a:t>
            </a:r>
          </a:p>
        </p:txBody>
      </p:sp>
      <p:sp>
        <p:nvSpPr>
          <p:cNvPr id="254" name="AMACO Teacher’s Palette glazes were used on these pieces"/>
          <p:cNvSpPr txBox="1"/>
          <p:nvPr/>
        </p:nvSpPr>
        <p:spPr>
          <a:xfrm>
            <a:off x="8556021" y="8212823"/>
            <a:ext cx="4416543" cy="294409"/>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lgn="l">
              <a:buClr>
                <a:srgbClr val="FFFFFF"/>
              </a:buClr>
              <a:buFont typeface="Times"/>
              <a:defRPr sz="1200" b="0">
                <a:uFill>
                  <a:solidFill>
                    <a:srgbClr val="56533A"/>
                  </a:solidFill>
                </a:uFill>
                <a:latin typeface="Futura"/>
                <a:ea typeface="Futura"/>
                <a:cs typeface="Futura"/>
                <a:sym typeface="Futura"/>
              </a:defRPr>
            </a:lvl1pPr>
          </a:lstStyle>
          <a:p>
            <a:r>
              <a:t>AMACO Teacher’s Palette glazes were used on these pieces</a:t>
            </a:r>
          </a:p>
        </p:txBody>
      </p:sp>
      <p:pic>
        <p:nvPicPr>
          <p:cNvPr id="255" name="AMACOClassroom_logo_shield.png" descr="AMACOClassroom_logo_shield.png"/>
          <p:cNvPicPr>
            <a:picLocks noChangeAspect="1"/>
          </p:cNvPicPr>
          <p:nvPr/>
        </p:nvPicPr>
        <p:blipFill>
          <a:blip r:embed="rId4">
            <a:extLst/>
          </a:blip>
          <a:srcRect/>
          <a:stretch>
            <a:fillRect/>
          </a:stretch>
        </p:blipFill>
        <p:spPr>
          <a:xfrm>
            <a:off x="12302801" y="8844770"/>
            <a:ext cx="533750" cy="8432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 calcmode="lin" valueType="num">
                                      <p:cBhvr>
                                        <p:cTn id="7" dur="500" fill="hold"/>
                                        <p:tgtEl>
                                          <p:spTgt spid="249"/>
                                        </p:tgtEl>
                                        <p:attrNameLst>
                                          <p:attrName>ppt_x</p:attrName>
                                        </p:attrNameLst>
                                      </p:cBhvr>
                                      <p:tavLst>
                                        <p:tav tm="0">
                                          <p:val>
                                            <p:strVal val="0-#ppt_w/2"/>
                                          </p:val>
                                        </p:tav>
                                        <p:tav tm="100000">
                                          <p:val>
                                            <p:strVal val="#ppt_x"/>
                                          </p:val>
                                        </p:tav>
                                      </p:tavLst>
                                    </p:anim>
                                    <p:anim calcmode="lin" valueType="num">
                                      <p:cBhvr>
                                        <p:cTn id="8" dur="500" fill="hold"/>
                                        <p:tgtEl>
                                          <p:spTgt spid="2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250"/>
                                        </p:tgtEl>
                                        <p:attrNameLst>
                                          <p:attrName>style.visibility</p:attrName>
                                        </p:attrNameLst>
                                      </p:cBhvr>
                                      <p:to>
                                        <p:strVal val="visible"/>
                                      </p:to>
                                    </p:set>
                                    <p:anim calcmode="lin" valueType="num">
                                      <p:cBhvr>
                                        <p:cTn id="13" dur="500" fill="hold"/>
                                        <p:tgtEl>
                                          <p:spTgt spid="250"/>
                                        </p:tgtEl>
                                        <p:attrNameLst>
                                          <p:attrName>ppt_x</p:attrName>
                                        </p:attrNameLst>
                                      </p:cBhvr>
                                      <p:tavLst>
                                        <p:tav tm="0">
                                          <p:val>
                                            <p:strVal val="0-#ppt_w/2"/>
                                          </p:val>
                                        </p:tav>
                                        <p:tav tm="100000">
                                          <p:val>
                                            <p:strVal val="#ppt_x"/>
                                          </p:val>
                                        </p:tav>
                                      </p:tavLst>
                                    </p:anim>
                                    <p:anim calcmode="lin" valueType="num">
                                      <p:cBhvr>
                                        <p:cTn id="14" dur="500" fill="hold"/>
                                        <p:tgtEl>
                                          <p:spTgt spid="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0"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EgyptianPotteryImage.jpg" descr="EgyptianPotteryImage.jpg"/>
          <p:cNvPicPr>
            <a:picLocks noChangeAspect="1"/>
          </p:cNvPicPr>
          <p:nvPr/>
        </p:nvPicPr>
        <p:blipFill>
          <a:blip r:embed="rId3">
            <a:extLst/>
          </a:blip>
          <a:stretch>
            <a:fillRect/>
          </a:stretch>
        </p:blipFill>
        <p:spPr>
          <a:xfrm>
            <a:off x="785318" y="2111631"/>
            <a:ext cx="4208024" cy="6311248"/>
          </a:xfrm>
          <a:prstGeom prst="rect">
            <a:avLst/>
          </a:prstGeom>
          <a:ln w="12700">
            <a:miter lim="400000"/>
          </a:ln>
        </p:spPr>
      </p:pic>
      <p:sp>
        <p:nvSpPr>
          <p:cNvPr id="260" name="“Decorated Ware Jar with Vertical Bands of Wavy Lines: Egyptian Art, Predynastic Period…"/>
          <p:cNvSpPr txBox="1"/>
          <p:nvPr/>
        </p:nvSpPr>
        <p:spPr>
          <a:xfrm>
            <a:off x="566625" y="8401185"/>
            <a:ext cx="4645411" cy="1730530"/>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spAutoFit/>
          </a:bodyPr>
          <a:lstStyle/>
          <a:p>
            <a:pPr lvl="1" algn="l">
              <a:lnSpc>
                <a:spcPct val="150000"/>
              </a:lnSpc>
              <a:defRPr sz="800" b="0">
                <a:latin typeface="Futura"/>
                <a:ea typeface="Futura"/>
                <a:cs typeface="Futura"/>
                <a:sym typeface="Futura"/>
              </a:defRPr>
            </a:pPr>
            <a:r>
              <a:t>“Decorated Ware Jar with Vertical Bands of Wavy Lines: Egyptian Art, Predynastic Period</a:t>
            </a:r>
          </a:p>
          <a:p>
            <a:pPr lvl="2" algn="l">
              <a:lnSpc>
                <a:spcPct val="150000"/>
              </a:lnSpc>
              <a:defRPr sz="800" b="0">
                <a:latin typeface="Futura"/>
                <a:ea typeface="Futura"/>
                <a:cs typeface="Futura"/>
                <a:sym typeface="Futura"/>
              </a:defRPr>
            </a:pPr>
            <a:r>
              <a:t>ca. 3850-2960 B.C.” </a:t>
            </a:r>
            <a:r>
              <a:rPr i="1"/>
              <a:t>The Metropolitan Museum of Art</a:t>
            </a:r>
            <a:r>
              <a:t>, </a:t>
            </a:r>
            <a:r>
              <a:rPr u="sng">
                <a:hlinkClick r:id="rId4"/>
              </a:rPr>
              <a:t>www.metmuseum.org</a:t>
            </a:r>
            <a:r>
              <a:t>. </a:t>
            </a:r>
          </a:p>
          <a:p>
            <a:pPr algn="r" defTabSz="457200">
              <a:lnSpc>
                <a:spcPts val="2800"/>
              </a:lnSpc>
              <a:defRPr sz="1200" b="0">
                <a:solidFill>
                  <a:srgbClr val="22A6F2"/>
                </a:solidFill>
              </a:defRPr>
            </a:pPr>
            <a:endParaRPr/>
          </a:p>
          <a:p>
            <a:pPr lvl="2" algn="l" defTabSz="457200">
              <a:lnSpc>
                <a:spcPts val="3400"/>
              </a:lnSpc>
              <a:defRPr sz="1100" b="0">
                <a:latin typeface="Futura"/>
                <a:ea typeface="Futura"/>
                <a:cs typeface="Futura"/>
                <a:sym typeface="Futura"/>
              </a:defRPr>
            </a:pPr>
            <a:endParaRPr/>
          </a:p>
          <a:p>
            <a:pPr algn="r" defTabSz="457200">
              <a:lnSpc>
                <a:spcPts val="2800"/>
              </a:lnSpc>
              <a:defRPr sz="1200" b="0">
                <a:solidFill>
                  <a:srgbClr val="22A6F2"/>
                </a:solidFill>
              </a:defRPr>
            </a:pPr>
            <a:endParaRPr/>
          </a:p>
        </p:txBody>
      </p:sp>
      <p:sp>
        <p:nvSpPr>
          <p:cNvPr id="261"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2" name="STAGE 5: Glaze cont."/>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5: Glaze </a:t>
            </a:r>
            <a:r>
              <a:rPr sz="3000" b="0">
                <a:latin typeface="Futura"/>
                <a:ea typeface="Futura"/>
                <a:cs typeface="Futura"/>
                <a:sym typeface="Futura"/>
              </a:rPr>
              <a:t>cont.</a:t>
            </a:r>
          </a:p>
        </p:txBody>
      </p:sp>
      <p:pic>
        <p:nvPicPr>
          <p:cNvPr id="263" name="AMACOClassroom_logo_shield.png" descr="AMACOClassroom_logo_shield.png"/>
          <p:cNvPicPr>
            <a:picLocks noChangeAspect="1"/>
          </p:cNvPicPr>
          <p:nvPr/>
        </p:nvPicPr>
        <p:blipFill>
          <a:blip r:embed="rId5">
            <a:extLst/>
          </a:blip>
          <a:srcRect/>
          <a:stretch>
            <a:fillRect/>
          </a:stretch>
        </p:blipFill>
        <p:spPr>
          <a:xfrm>
            <a:off x="12302801" y="8844770"/>
            <a:ext cx="533750" cy="843253"/>
          </a:xfrm>
          <a:prstGeom prst="rect">
            <a:avLst/>
          </a:prstGeom>
          <a:ln w="12700">
            <a:miter lim="400000"/>
          </a:ln>
        </p:spPr>
      </p:pic>
      <p:sp>
        <p:nvSpPr>
          <p:cNvPr id="264" name="- Did not have the technology"/>
          <p:cNvSpPr txBox="1"/>
          <p:nvPr/>
        </p:nvSpPr>
        <p:spPr>
          <a:xfrm>
            <a:off x="5493985" y="5853819"/>
            <a:ext cx="6432651" cy="7047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4200"/>
              </a:spcBef>
              <a:defRPr sz="3200" b="0">
                <a:latin typeface="Futura"/>
                <a:ea typeface="Futura"/>
                <a:cs typeface="Futura"/>
                <a:sym typeface="Futura"/>
              </a:defRPr>
            </a:lvl1pPr>
          </a:lstStyle>
          <a:p>
            <a:r>
              <a:rPr dirty="0"/>
              <a:t>- </a:t>
            </a:r>
            <a:r>
              <a:rPr lang="en-US" dirty="0"/>
              <a:t>The technology did not exist</a:t>
            </a:r>
            <a:endParaRPr dirty="0"/>
          </a:p>
        </p:txBody>
      </p:sp>
      <p:sp>
        <p:nvSpPr>
          <p:cNvPr id="265" name="- Refrigeration through evaporation"/>
          <p:cNvSpPr txBox="1"/>
          <p:nvPr/>
        </p:nvSpPr>
        <p:spPr>
          <a:xfrm>
            <a:off x="5493985" y="6653920"/>
            <a:ext cx="6679755" cy="70471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a:spcBef>
                <a:spcPts val="4200"/>
              </a:spcBef>
              <a:defRPr sz="3200" b="0">
                <a:latin typeface="Futura"/>
                <a:ea typeface="Futura"/>
                <a:cs typeface="Futura"/>
                <a:sym typeface="Futura"/>
              </a:defRPr>
            </a:lvl1pPr>
          </a:lstStyle>
          <a:p>
            <a:r>
              <a:t>- Refrigeration through evaporation</a:t>
            </a:r>
          </a:p>
        </p:txBody>
      </p:sp>
      <p:grpSp>
        <p:nvGrpSpPr>
          <p:cNvPr id="268" name="Group"/>
          <p:cNvGrpSpPr/>
          <p:nvPr/>
        </p:nvGrpSpPr>
        <p:grpSpPr>
          <a:xfrm>
            <a:off x="5204677" y="2626066"/>
            <a:ext cx="7258371" cy="2865121"/>
            <a:chOff x="0" y="0"/>
            <a:chExt cx="7258370" cy="2865120"/>
          </a:xfrm>
        </p:grpSpPr>
        <p:sp>
          <p:nvSpPr>
            <p:cNvPr id="266" name="Line"/>
            <p:cNvSpPr/>
            <p:nvPr/>
          </p:nvSpPr>
          <p:spPr>
            <a:xfrm flipH="1" flipV="1">
              <a:off x="-1" y="2865120"/>
              <a:ext cx="725837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67" name="So why were many Egyptian pots left unglazed?"/>
            <p:cNvSpPr txBox="1"/>
            <p:nvPr/>
          </p:nvSpPr>
          <p:spPr>
            <a:xfrm>
              <a:off x="143051" y="0"/>
              <a:ext cx="6972268" cy="27178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normAutofit/>
            </a:bodyPr>
            <a:lstStyle/>
            <a:p>
              <a:pPr defTabSz="373887">
                <a:spcBef>
                  <a:spcPts val="2600"/>
                </a:spcBef>
                <a:defRPr sz="5119" b="0">
                  <a:latin typeface="Futura"/>
                  <a:ea typeface="Futura"/>
                  <a:cs typeface="Futura"/>
                  <a:sym typeface="Futura"/>
                </a:defRPr>
              </a:pPr>
              <a:r>
                <a:rPr lang="en-US" dirty="0"/>
                <a:t>Why </a:t>
              </a:r>
              <a:r>
                <a:rPr dirty="0"/>
                <a:t>were many</a:t>
              </a:r>
              <a:br>
                <a:rPr dirty="0"/>
              </a:br>
              <a:r>
                <a:rPr dirty="0"/>
                <a:t>Egyptian pots left</a:t>
              </a:r>
              <a:br>
                <a:rPr dirty="0"/>
              </a:br>
              <a:r>
                <a:rPr dirty="0"/>
                <a:t>unglazed?</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68"/>
                                        </p:tgtEl>
                                        <p:attrNameLst>
                                          <p:attrName>style.visibility</p:attrName>
                                        </p:attrNameLst>
                                      </p:cBhvr>
                                      <p:to>
                                        <p:strVal val="visible"/>
                                      </p:to>
                                    </p:set>
                                    <p:anim calcmode="lin" valueType="num">
                                      <p:cBhvr>
                                        <p:cTn id="7" dur="800" fill="hold"/>
                                        <p:tgtEl>
                                          <p:spTgt spid="268"/>
                                        </p:tgtEl>
                                        <p:attrNameLst>
                                          <p:attrName>ppt_x</p:attrName>
                                        </p:attrNameLst>
                                      </p:cBhvr>
                                      <p:tavLst>
                                        <p:tav tm="0">
                                          <p:val>
                                            <p:strVal val="1+#ppt_w/2"/>
                                          </p:val>
                                        </p:tav>
                                        <p:tav tm="100000">
                                          <p:val>
                                            <p:strVal val="#ppt_x"/>
                                          </p:val>
                                        </p:tav>
                                      </p:tavLst>
                                    </p:anim>
                                    <p:anim calcmode="lin" valueType="num">
                                      <p:cBhvr>
                                        <p:cTn id="8" dur="800" fill="hold"/>
                                        <p:tgtEl>
                                          <p:spTgt spid="2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64"/>
                                        </p:tgtEl>
                                        <p:attrNameLst>
                                          <p:attrName>style.visibility</p:attrName>
                                        </p:attrNameLst>
                                      </p:cBhvr>
                                      <p:to>
                                        <p:strVal val="visible"/>
                                      </p:to>
                                    </p:set>
                                    <p:anim calcmode="lin" valueType="num">
                                      <p:cBhvr>
                                        <p:cTn id="13" dur="799" fill="hold"/>
                                        <p:tgtEl>
                                          <p:spTgt spid="264"/>
                                        </p:tgtEl>
                                        <p:attrNameLst>
                                          <p:attrName>ppt_x</p:attrName>
                                        </p:attrNameLst>
                                      </p:cBhvr>
                                      <p:tavLst>
                                        <p:tav tm="0">
                                          <p:val>
                                            <p:strVal val="1+#ppt_w/2"/>
                                          </p:val>
                                        </p:tav>
                                        <p:tav tm="100000">
                                          <p:val>
                                            <p:strVal val="#ppt_x"/>
                                          </p:val>
                                        </p:tav>
                                      </p:tavLst>
                                    </p:anim>
                                    <p:anim calcmode="lin" valueType="num">
                                      <p:cBhvr>
                                        <p:cTn id="14" dur="799"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265"/>
                                        </p:tgtEl>
                                        <p:attrNameLst>
                                          <p:attrName>style.visibility</p:attrName>
                                        </p:attrNameLst>
                                      </p:cBhvr>
                                      <p:to>
                                        <p:strVal val="visible"/>
                                      </p:to>
                                    </p:set>
                                    <p:anim calcmode="lin" valueType="num">
                                      <p:cBhvr>
                                        <p:cTn id="19" dur="799" fill="hold"/>
                                        <p:tgtEl>
                                          <p:spTgt spid="265"/>
                                        </p:tgtEl>
                                        <p:attrNameLst>
                                          <p:attrName>ppt_x</p:attrName>
                                        </p:attrNameLst>
                                      </p:cBhvr>
                                      <p:tavLst>
                                        <p:tav tm="0">
                                          <p:val>
                                            <p:strVal val="1+#ppt_w/2"/>
                                          </p:val>
                                        </p:tav>
                                        <p:tav tm="100000">
                                          <p:val>
                                            <p:strVal val="#ppt_x"/>
                                          </p:val>
                                        </p:tav>
                                      </p:tavLst>
                                    </p:anim>
                                    <p:anim calcmode="lin" valueType="num">
                                      <p:cBhvr>
                                        <p:cTn id="20" dur="799" fill="hold"/>
                                        <p:tgtEl>
                                          <p:spTgt spid="2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2" animBg="1" advAuto="0"/>
      <p:bldP spid="265" grpId="3" animBg="1" advAuto="0"/>
      <p:bldP spid="268"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AMACOClassroom_logo_Verticle.png" descr="AMACOClassroom_logo_Verticle.png"/>
          <p:cNvPicPr>
            <a:picLocks noChangeAspect="1"/>
          </p:cNvPicPr>
          <p:nvPr/>
        </p:nvPicPr>
        <p:blipFill>
          <a:blip r:embed="rId2">
            <a:extLst/>
          </a:blip>
          <a:stretch>
            <a:fillRect/>
          </a:stretch>
        </p:blipFill>
        <p:spPr>
          <a:xfrm>
            <a:off x="556375" y="3096380"/>
            <a:ext cx="11892050" cy="356084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AMACOClassroom_logo_shield.png" descr="AMACOClassroom_logo_shield.png"/>
          <p:cNvPicPr>
            <a:picLocks noChangeAspect="1"/>
          </p:cNvPicPr>
          <p:nvPr/>
        </p:nvPicPr>
        <p:blipFill>
          <a:blip r:embed="rId3">
            <a:extLst/>
          </a:blip>
          <a:srcRect/>
          <a:stretch>
            <a:fillRect/>
          </a:stretch>
        </p:blipFill>
        <p:spPr>
          <a:xfrm>
            <a:off x="12302801" y="8832070"/>
            <a:ext cx="533750" cy="843253"/>
          </a:xfrm>
          <a:prstGeom prst="rect">
            <a:avLst/>
          </a:prstGeom>
          <a:ln w="12700">
            <a:miter lim="400000"/>
          </a:ln>
        </p:spPr>
      </p:pic>
      <p:sp>
        <p:nvSpPr>
          <p:cNvPr id="123" name="What exactly is clay?"/>
          <p:cNvSpPr txBox="1"/>
          <p:nvPr/>
        </p:nvSpPr>
        <p:spPr>
          <a:xfrm>
            <a:off x="3386211" y="8357797"/>
            <a:ext cx="6232377" cy="9211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b="0" i="1">
                <a:latin typeface="Futura"/>
                <a:ea typeface="Futura"/>
                <a:cs typeface="Futura"/>
                <a:sym typeface="Futura"/>
              </a:defRPr>
            </a:lvl1pPr>
          </a:lstStyle>
          <a:p>
            <a:r>
              <a:t>What exactly is clay?</a:t>
            </a:r>
          </a:p>
        </p:txBody>
      </p:sp>
      <p:sp>
        <p:nvSpPr>
          <p:cNvPr id="124" name="Rectangle"/>
          <p:cNvSpPr/>
          <p:nvPr/>
        </p:nvSpPr>
        <p:spPr>
          <a:xfrm>
            <a:off x="-80332" y="-82687"/>
            <a:ext cx="13165464" cy="2432832"/>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5" name="STAGES of CLAY"/>
          <p:cNvSpPr txBox="1"/>
          <p:nvPr/>
        </p:nvSpPr>
        <p:spPr>
          <a:xfrm>
            <a:off x="1270000" y="309478"/>
            <a:ext cx="10464800" cy="195179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defTabSz="438150">
              <a:defRPr sz="11250" b="0">
                <a:solidFill>
                  <a:srgbClr val="FFFFFF"/>
                </a:solidFill>
                <a:latin typeface="Futura"/>
                <a:ea typeface="Futura"/>
                <a:cs typeface="Futura"/>
                <a:sym typeface="Futura"/>
              </a:defRPr>
            </a:pPr>
            <a:r>
              <a:rPr dirty="0"/>
              <a:t>STAGES</a:t>
            </a:r>
            <a:r>
              <a:rPr sz="6750" dirty="0"/>
              <a:t> of</a:t>
            </a:r>
            <a:r>
              <a:rPr lang="en-US" sz="6750" dirty="0"/>
              <a:t> </a:t>
            </a:r>
            <a:r>
              <a:rPr dirty="0"/>
              <a:t>CLAY</a:t>
            </a:r>
          </a:p>
        </p:txBody>
      </p:sp>
      <p:pic>
        <p:nvPicPr>
          <p:cNvPr id="126" name="Clay_magnified.jpg" descr="Clay_magnified.jpg"/>
          <p:cNvPicPr>
            <a:picLocks noChangeAspect="1"/>
          </p:cNvPicPr>
          <p:nvPr/>
        </p:nvPicPr>
        <p:blipFill>
          <a:blip r:embed="rId4">
            <a:extLst/>
          </a:blip>
          <a:stretch>
            <a:fillRect/>
          </a:stretch>
        </p:blipFill>
        <p:spPr>
          <a:xfrm>
            <a:off x="2843480" y="2466031"/>
            <a:ext cx="7317840" cy="568700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ppt_x"/>
                                          </p:val>
                                        </p:tav>
                                        <p:tav tm="100000">
                                          <p:val>
                                            <p:strVal val="#ppt_x"/>
                                          </p:val>
                                        </p:tav>
                                      </p:tavLst>
                                    </p:anim>
                                    <p:anim calcmode="lin" valueType="num">
                                      <p:cBhvr>
                                        <p:cTn id="8" dur="100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REENWARE is unfired pottery."/>
          <p:cNvSpPr txBox="1"/>
          <p:nvPr/>
        </p:nvSpPr>
        <p:spPr>
          <a:xfrm>
            <a:off x="415030" y="2496836"/>
            <a:ext cx="7014159" cy="75957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6800"/>
              </a:lnSpc>
              <a:defRPr sz="4000" b="0">
                <a:latin typeface="Futura"/>
                <a:ea typeface="Futura"/>
                <a:cs typeface="Futura"/>
                <a:sym typeface="Futura"/>
              </a:defRPr>
            </a:pPr>
            <a:r>
              <a:rPr u="sng"/>
              <a:t>GREENWARE</a:t>
            </a:r>
            <a:r>
              <a:t> </a:t>
            </a:r>
            <a:r>
              <a:rPr sz="3500"/>
              <a:t>is unfired pottery.</a:t>
            </a:r>
          </a:p>
        </p:txBody>
      </p:sp>
      <p:sp>
        <p:nvSpPr>
          <p:cNvPr id="131" name="A KILN is a type of oven that can fire pottery at high temperatures."/>
          <p:cNvSpPr txBox="1"/>
          <p:nvPr/>
        </p:nvSpPr>
        <p:spPr>
          <a:xfrm>
            <a:off x="392392" y="3557940"/>
            <a:ext cx="11040672" cy="134566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6800"/>
              </a:lnSpc>
              <a:defRPr sz="4000" b="0">
                <a:latin typeface="Futura"/>
                <a:ea typeface="Futura"/>
                <a:cs typeface="Futura"/>
                <a:sym typeface="Futura"/>
              </a:defRPr>
            </a:pPr>
            <a:r>
              <a:rPr sz="3500"/>
              <a:t>A</a:t>
            </a:r>
            <a:r>
              <a:t> </a:t>
            </a:r>
            <a:r>
              <a:rPr u="sng"/>
              <a:t>KILN</a:t>
            </a:r>
            <a:r>
              <a:t> </a:t>
            </a:r>
            <a:r>
              <a:rPr sz="3500"/>
              <a:t>is a type of oven that can fire pottery at high temperatures.</a:t>
            </a:r>
          </a:p>
        </p:txBody>
      </p:sp>
      <p:sp>
        <p:nvSpPr>
          <p:cNvPr id="132" name="BISQUE-WARE is pottery that is fired one time."/>
          <p:cNvSpPr txBox="1"/>
          <p:nvPr/>
        </p:nvSpPr>
        <p:spPr>
          <a:xfrm>
            <a:off x="320867" y="6291011"/>
            <a:ext cx="9985440" cy="78433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7000"/>
              </a:lnSpc>
              <a:defRPr sz="4166" b="0">
                <a:latin typeface="Futura"/>
                <a:ea typeface="Futura"/>
                <a:cs typeface="Futura"/>
                <a:sym typeface="Futura"/>
              </a:defRPr>
            </a:pPr>
            <a:r>
              <a:rPr sz="4000" u="sng"/>
              <a:t>BISQUE-WARE</a:t>
            </a:r>
            <a:r>
              <a:t> </a:t>
            </a:r>
            <a:r>
              <a:rPr sz="3500"/>
              <a:t>is pottery that is fired one time.</a:t>
            </a:r>
          </a:p>
        </p:txBody>
      </p:sp>
      <p:sp>
        <p:nvSpPr>
          <p:cNvPr id="133" name="GLAZE-WARE is pottery that has a shiny glass-like coating."/>
          <p:cNvSpPr txBox="1"/>
          <p:nvPr/>
        </p:nvSpPr>
        <p:spPr>
          <a:xfrm>
            <a:off x="319365" y="7561540"/>
            <a:ext cx="12366070" cy="78434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6700"/>
              </a:lnSpc>
              <a:defRPr sz="4166" b="0">
                <a:latin typeface="Futura"/>
                <a:ea typeface="Futura"/>
                <a:cs typeface="Futura"/>
                <a:sym typeface="Futura"/>
              </a:defRPr>
            </a:pPr>
            <a:r>
              <a:rPr sz="4000" u="sng"/>
              <a:t>GLAZE-WARE</a:t>
            </a:r>
            <a:r>
              <a:t> </a:t>
            </a:r>
            <a:r>
              <a:rPr sz="3500"/>
              <a:t>is pottery that has a shiny glass-like coating.</a:t>
            </a:r>
          </a:p>
        </p:txBody>
      </p:sp>
      <p:sp>
        <p:nvSpPr>
          <p:cNvPr id="134" name="BISQUE-FIRING is the first firing in a kiln."/>
          <p:cNvSpPr txBox="1"/>
          <p:nvPr/>
        </p:nvSpPr>
        <p:spPr>
          <a:xfrm>
            <a:off x="323812" y="5205136"/>
            <a:ext cx="8887771" cy="78434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7000"/>
              </a:lnSpc>
              <a:defRPr sz="4166" b="0">
                <a:latin typeface="Futura"/>
                <a:ea typeface="Futura"/>
                <a:cs typeface="Futura"/>
                <a:sym typeface="Futura"/>
              </a:defRPr>
            </a:pPr>
            <a:r>
              <a:rPr sz="4000" u="sng"/>
              <a:t>BISQUE-FIRING</a:t>
            </a:r>
            <a:r>
              <a:t> </a:t>
            </a:r>
            <a:r>
              <a:rPr sz="3500"/>
              <a:t>is the first firing in a kiln.</a:t>
            </a:r>
          </a:p>
        </p:txBody>
      </p:sp>
      <p:pic>
        <p:nvPicPr>
          <p:cNvPr id="135" name="AMACOClassroom_logo_shield.png" descr="AMACOClassroom_logo_shield.png"/>
          <p:cNvPicPr>
            <a:picLocks noChangeAspect="1"/>
          </p:cNvPicPr>
          <p:nvPr/>
        </p:nvPicPr>
        <p:blipFill>
          <a:blip r:embed="rId3">
            <a:extLst/>
          </a:blip>
          <a:srcRect/>
          <a:stretch>
            <a:fillRect/>
          </a:stretch>
        </p:blipFill>
        <p:spPr>
          <a:xfrm>
            <a:off x="12302801" y="8832070"/>
            <a:ext cx="533750" cy="843253"/>
          </a:xfrm>
          <a:prstGeom prst="rect">
            <a:avLst/>
          </a:prstGeom>
          <a:ln w="12700">
            <a:miter lim="400000"/>
          </a:ln>
        </p:spPr>
      </p:pic>
      <p:sp>
        <p:nvSpPr>
          <p:cNvPr id="136"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37" name="TERMS to KNOW"/>
          <p:cNvSpPr txBox="1"/>
          <p:nvPr/>
        </p:nvSpPr>
        <p:spPr>
          <a:xfrm>
            <a:off x="1270000" y="113792"/>
            <a:ext cx="10464800"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TERMS to KNOW</a:t>
            </a: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1000" fill="hold"/>
                                        <p:tgtEl>
                                          <p:spTgt spid="130"/>
                                        </p:tgtEl>
                                        <p:attrNameLst>
                                          <p:attrName>ppt_x</p:attrName>
                                        </p:attrNameLst>
                                      </p:cBhvr>
                                      <p:tavLst>
                                        <p:tav tm="0">
                                          <p:val>
                                            <p:strVal val="0-#ppt_w/2"/>
                                          </p:val>
                                        </p:tav>
                                        <p:tav tm="100000">
                                          <p:val>
                                            <p:strVal val="#ppt_x"/>
                                          </p:val>
                                        </p:tav>
                                      </p:tavLst>
                                    </p:anim>
                                    <p:anim calcmode="lin" valueType="num">
                                      <p:cBhvr>
                                        <p:cTn id="8" dur="10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31"/>
                                        </p:tgtEl>
                                        <p:attrNameLst>
                                          <p:attrName>style.visibility</p:attrName>
                                        </p:attrNameLst>
                                      </p:cBhvr>
                                      <p:to>
                                        <p:strVal val="visible"/>
                                      </p:to>
                                    </p:set>
                                    <p:anim calcmode="lin" valueType="num">
                                      <p:cBhvr>
                                        <p:cTn id="13" dur="1000" fill="hold"/>
                                        <p:tgtEl>
                                          <p:spTgt spid="131"/>
                                        </p:tgtEl>
                                        <p:attrNameLst>
                                          <p:attrName>ppt_x</p:attrName>
                                        </p:attrNameLst>
                                      </p:cBhvr>
                                      <p:tavLst>
                                        <p:tav tm="0">
                                          <p:val>
                                            <p:strVal val="0-#ppt_w/2"/>
                                          </p:val>
                                        </p:tav>
                                        <p:tav tm="100000">
                                          <p:val>
                                            <p:strVal val="#ppt_x"/>
                                          </p:val>
                                        </p:tav>
                                      </p:tavLst>
                                    </p:anim>
                                    <p:anim calcmode="lin" valueType="num">
                                      <p:cBhvr>
                                        <p:cTn id="14" dur="1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134"/>
                                        </p:tgtEl>
                                        <p:attrNameLst>
                                          <p:attrName>style.visibility</p:attrName>
                                        </p:attrNameLst>
                                      </p:cBhvr>
                                      <p:to>
                                        <p:strVal val="visible"/>
                                      </p:to>
                                    </p:set>
                                    <p:anim calcmode="lin" valueType="num">
                                      <p:cBhvr>
                                        <p:cTn id="19" dur="1000" fill="hold"/>
                                        <p:tgtEl>
                                          <p:spTgt spid="134"/>
                                        </p:tgtEl>
                                        <p:attrNameLst>
                                          <p:attrName>ppt_x</p:attrName>
                                        </p:attrNameLst>
                                      </p:cBhvr>
                                      <p:tavLst>
                                        <p:tav tm="0">
                                          <p:val>
                                            <p:strVal val="0-#ppt_w/2"/>
                                          </p:val>
                                        </p:tav>
                                        <p:tav tm="100000">
                                          <p:val>
                                            <p:strVal val="#ppt_x"/>
                                          </p:val>
                                        </p:tav>
                                      </p:tavLst>
                                    </p:anim>
                                    <p:anim calcmode="lin" valueType="num">
                                      <p:cBhvr>
                                        <p:cTn id="20" dur="10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132"/>
                                        </p:tgtEl>
                                        <p:attrNameLst>
                                          <p:attrName>style.visibility</p:attrName>
                                        </p:attrNameLst>
                                      </p:cBhvr>
                                      <p:to>
                                        <p:strVal val="visible"/>
                                      </p:to>
                                    </p:set>
                                    <p:anim calcmode="lin" valueType="num">
                                      <p:cBhvr>
                                        <p:cTn id="25" dur="1000" fill="hold"/>
                                        <p:tgtEl>
                                          <p:spTgt spid="132"/>
                                        </p:tgtEl>
                                        <p:attrNameLst>
                                          <p:attrName>ppt_x</p:attrName>
                                        </p:attrNameLst>
                                      </p:cBhvr>
                                      <p:tavLst>
                                        <p:tav tm="0">
                                          <p:val>
                                            <p:strVal val="0-#ppt_w/2"/>
                                          </p:val>
                                        </p:tav>
                                        <p:tav tm="100000">
                                          <p:val>
                                            <p:strVal val="#ppt_x"/>
                                          </p:val>
                                        </p:tav>
                                      </p:tavLst>
                                    </p:anim>
                                    <p:anim calcmode="lin" valueType="num">
                                      <p:cBhvr>
                                        <p:cTn id="26" dur="10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133"/>
                                        </p:tgtEl>
                                        <p:attrNameLst>
                                          <p:attrName>style.visibility</p:attrName>
                                        </p:attrNameLst>
                                      </p:cBhvr>
                                      <p:to>
                                        <p:strVal val="visible"/>
                                      </p:to>
                                    </p:set>
                                    <p:anim calcmode="lin" valueType="num">
                                      <p:cBhvr>
                                        <p:cTn id="31" dur="1000" fill="hold"/>
                                        <p:tgtEl>
                                          <p:spTgt spid="133"/>
                                        </p:tgtEl>
                                        <p:attrNameLst>
                                          <p:attrName>ppt_x</p:attrName>
                                        </p:attrNameLst>
                                      </p:cBhvr>
                                      <p:tavLst>
                                        <p:tav tm="0">
                                          <p:val>
                                            <p:strVal val="0-#ppt_w/2"/>
                                          </p:val>
                                        </p:tav>
                                        <p:tav tm="100000">
                                          <p:val>
                                            <p:strVal val="#ppt_x"/>
                                          </p:val>
                                        </p:tav>
                                      </p:tavLst>
                                    </p:anim>
                                    <p:anim calcmode="lin" valueType="num">
                                      <p:cBhvr>
                                        <p:cTn id="32"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1" grpId="2" animBg="1" advAuto="0"/>
      <p:bldP spid="132" grpId="4" animBg="1" advAuto="0"/>
      <p:bldP spid="133" grpId="5" animBg="1" advAuto="0"/>
      <p:bldP spid="134"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80332" y="-82687"/>
            <a:ext cx="13165464" cy="1796151"/>
          </a:xfrm>
          <a:prstGeom prst="rect">
            <a:avLst/>
          </a:prstGeom>
          <a:solidFill>
            <a:srgbClr val="EEB44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2" name="THE 5 STAGES of CLAY"/>
          <p:cNvSpPr txBox="1"/>
          <p:nvPr/>
        </p:nvSpPr>
        <p:spPr>
          <a:xfrm>
            <a:off x="692455" y="163982"/>
            <a:ext cx="11619890"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8000" b="0">
                <a:solidFill>
                  <a:srgbClr val="FFFFFF"/>
                </a:solidFill>
                <a:latin typeface="Futura"/>
                <a:ea typeface="Futura"/>
                <a:cs typeface="Futura"/>
                <a:sym typeface="Futura"/>
              </a:defRPr>
            </a:lvl1pPr>
          </a:lstStyle>
          <a:p>
            <a:pPr>
              <a:defRPr b="1">
                <a:latin typeface="Comme"/>
                <a:ea typeface="Comme"/>
                <a:cs typeface="Comme"/>
                <a:sym typeface="Comme"/>
              </a:defRPr>
            </a:pPr>
            <a:r>
              <a:rPr b="0">
                <a:latin typeface="Futura"/>
                <a:ea typeface="Futura"/>
                <a:cs typeface="Futura"/>
                <a:sym typeface="Futura"/>
              </a:rPr>
              <a:t>THE 5 STAGES of CLAY</a:t>
            </a:r>
          </a:p>
        </p:txBody>
      </p:sp>
      <p:sp>
        <p:nvSpPr>
          <p:cNvPr id="143" name="1. Wet Work"/>
          <p:cNvSpPr txBox="1"/>
          <p:nvPr/>
        </p:nvSpPr>
        <p:spPr>
          <a:xfrm>
            <a:off x="883470" y="2541374"/>
            <a:ext cx="3802758" cy="9208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ts val="8000"/>
              </a:lnSpc>
              <a:defRPr sz="5000" b="0">
                <a:latin typeface="Futura"/>
                <a:ea typeface="Futura"/>
                <a:cs typeface="Futura"/>
                <a:sym typeface="Futura"/>
              </a:defRPr>
            </a:lvl1pPr>
          </a:lstStyle>
          <a:p>
            <a:r>
              <a:t>1. Wet Work</a:t>
            </a:r>
          </a:p>
        </p:txBody>
      </p:sp>
      <p:sp>
        <p:nvSpPr>
          <p:cNvPr id="144" name="2. Leather-hard"/>
          <p:cNvSpPr txBox="1"/>
          <p:nvPr/>
        </p:nvSpPr>
        <p:spPr>
          <a:xfrm>
            <a:off x="883470" y="3796365"/>
            <a:ext cx="4509072" cy="9208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ts val="8000"/>
              </a:lnSpc>
              <a:defRPr sz="5000" b="0">
                <a:latin typeface="Futura"/>
                <a:ea typeface="Futura"/>
                <a:cs typeface="Futura"/>
                <a:sym typeface="Futura"/>
              </a:defRPr>
            </a:lvl1pPr>
          </a:lstStyle>
          <a:p>
            <a:r>
              <a:t>2. Leather-hard</a:t>
            </a:r>
          </a:p>
        </p:txBody>
      </p:sp>
      <p:sp>
        <p:nvSpPr>
          <p:cNvPr id="145" name="3. Bone Dry"/>
          <p:cNvSpPr txBox="1"/>
          <p:nvPr/>
        </p:nvSpPr>
        <p:spPr>
          <a:xfrm>
            <a:off x="872566" y="5051356"/>
            <a:ext cx="3622303" cy="92088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ts val="8000"/>
              </a:lnSpc>
              <a:defRPr sz="5000" b="0">
                <a:latin typeface="Futura"/>
                <a:ea typeface="Futura"/>
                <a:cs typeface="Futura"/>
                <a:sym typeface="Futura"/>
              </a:defRPr>
            </a:lvl1pPr>
          </a:lstStyle>
          <a:p>
            <a:r>
              <a:t>3. Bone Dry</a:t>
            </a:r>
          </a:p>
        </p:txBody>
      </p:sp>
      <p:sp>
        <p:nvSpPr>
          <p:cNvPr id="146" name="4. Bisque"/>
          <p:cNvSpPr txBox="1"/>
          <p:nvPr/>
        </p:nvSpPr>
        <p:spPr>
          <a:xfrm>
            <a:off x="860997" y="6518385"/>
            <a:ext cx="2774603" cy="9208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ts val="8000"/>
              </a:lnSpc>
              <a:defRPr sz="5000" b="0">
                <a:latin typeface="Futura"/>
                <a:ea typeface="Futura"/>
                <a:cs typeface="Futura"/>
                <a:sym typeface="Futura"/>
              </a:defRPr>
            </a:lvl1pPr>
          </a:lstStyle>
          <a:p>
            <a:r>
              <a:t>4. Bisque</a:t>
            </a:r>
          </a:p>
        </p:txBody>
      </p:sp>
      <p:sp>
        <p:nvSpPr>
          <p:cNvPr id="147" name="5. Glaze"/>
          <p:cNvSpPr txBox="1"/>
          <p:nvPr/>
        </p:nvSpPr>
        <p:spPr>
          <a:xfrm>
            <a:off x="914172" y="7561338"/>
            <a:ext cx="2668253" cy="9208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ts val="8000"/>
              </a:lnSpc>
              <a:defRPr sz="5000" b="0">
                <a:latin typeface="Futura"/>
                <a:ea typeface="Futura"/>
                <a:cs typeface="Futura"/>
                <a:sym typeface="Futura"/>
              </a:defRPr>
            </a:lvl1pPr>
          </a:lstStyle>
          <a:p>
            <a:r>
              <a:t>5. Glaze</a:t>
            </a:r>
          </a:p>
        </p:txBody>
      </p:sp>
      <p:grpSp>
        <p:nvGrpSpPr>
          <p:cNvPr id="150" name="Group"/>
          <p:cNvGrpSpPr/>
          <p:nvPr/>
        </p:nvGrpSpPr>
        <p:grpSpPr>
          <a:xfrm>
            <a:off x="4564114" y="2903259"/>
            <a:ext cx="7193504" cy="2918267"/>
            <a:chOff x="0" y="0"/>
            <a:chExt cx="7193502" cy="2918265"/>
          </a:xfrm>
        </p:grpSpPr>
        <p:sp>
          <p:nvSpPr>
            <p:cNvPr id="148" name="GREENWARE"/>
            <p:cNvSpPr txBox="1"/>
            <p:nvPr/>
          </p:nvSpPr>
          <p:spPr>
            <a:xfrm>
              <a:off x="3464911" y="1112206"/>
              <a:ext cx="3728592" cy="846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500" b="0">
                  <a:latin typeface="Futura"/>
                  <a:ea typeface="Futura"/>
                  <a:cs typeface="Futura"/>
                  <a:sym typeface="Futura"/>
                </a:defRPr>
              </a:lvl1pPr>
            </a:lstStyle>
            <a:p>
              <a:r>
                <a:t>GREENWARE</a:t>
              </a:r>
            </a:p>
          </p:txBody>
        </p:sp>
        <p:sp>
          <p:nvSpPr>
            <p:cNvPr id="149" name="Line"/>
            <p:cNvSpPr/>
            <p:nvPr/>
          </p:nvSpPr>
          <p:spPr>
            <a:xfrm rot="21402361">
              <a:off x="76306" y="86627"/>
              <a:ext cx="3094223" cy="27450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170"/>
                  </a:lnTo>
                  <a:lnTo>
                    <a:pt x="3119" y="0"/>
                  </a:lnTo>
                </a:path>
              </a:pathLst>
            </a:custGeom>
            <a:noFill/>
            <a:ln w="635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53" name="Group"/>
          <p:cNvGrpSpPr/>
          <p:nvPr/>
        </p:nvGrpSpPr>
        <p:grpSpPr>
          <a:xfrm>
            <a:off x="3791153" y="7077250"/>
            <a:ext cx="8392070" cy="1059608"/>
            <a:chOff x="0" y="0"/>
            <a:chExt cx="8392069" cy="1059606"/>
          </a:xfrm>
        </p:grpSpPr>
        <p:sp>
          <p:nvSpPr>
            <p:cNvPr id="151" name="FIRINGS IN A KILN"/>
            <p:cNvSpPr txBox="1"/>
            <p:nvPr/>
          </p:nvSpPr>
          <p:spPr>
            <a:xfrm>
              <a:off x="3118083" y="46553"/>
              <a:ext cx="5273987" cy="846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500" b="0">
                  <a:latin typeface="Futura"/>
                  <a:ea typeface="Futura"/>
                  <a:cs typeface="Futura"/>
                  <a:sym typeface="Futura"/>
                </a:defRPr>
              </a:lvl1pPr>
            </a:lstStyle>
            <a:p>
              <a:r>
                <a:t>FIRINGS IN A KILN</a:t>
              </a:r>
            </a:p>
          </p:txBody>
        </p:sp>
        <p:sp>
          <p:nvSpPr>
            <p:cNvPr id="152" name="Line"/>
            <p:cNvSpPr/>
            <p:nvPr/>
          </p:nvSpPr>
          <p:spPr>
            <a:xfrm>
              <a:off x="0" y="0"/>
              <a:ext cx="2909355" cy="1059607"/>
            </a:xfrm>
            <a:custGeom>
              <a:avLst/>
              <a:gdLst/>
              <a:ahLst/>
              <a:cxnLst>
                <a:cxn ang="0">
                  <a:pos x="wd2" y="hd2"/>
                </a:cxn>
                <a:cxn ang="5400000">
                  <a:pos x="wd2" y="hd2"/>
                </a:cxn>
                <a:cxn ang="10800000">
                  <a:pos x="wd2" y="hd2"/>
                </a:cxn>
                <a:cxn ang="16200000">
                  <a:pos x="wd2" y="hd2"/>
                </a:cxn>
              </a:cxnLst>
              <a:rect l="0" t="0" r="r" b="b"/>
              <a:pathLst>
                <a:path w="21600" h="21600" extrusionOk="0">
                  <a:moveTo>
                    <a:pt x="620" y="0"/>
                  </a:moveTo>
                  <a:lnTo>
                    <a:pt x="21600" y="9789"/>
                  </a:lnTo>
                  <a:lnTo>
                    <a:pt x="0" y="21600"/>
                  </a:lnTo>
                </a:path>
              </a:pathLst>
            </a:custGeom>
            <a:noFill/>
            <a:ln w="635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pic>
        <p:nvPicPr>
          <p:cNvPr id="154" name="AMACOClassroom_logo_shield.png" descr="AMACOClassroom_logo_shield.png"/>
          <p:cNvPicPr>
            <a:picLocks noChangeAspect="1"/>
          </p:cNvPicPr>
          <p:nvPr/>
        </p:nvPicPr>
        <p:blipFill>
          <a:blip r:embed="rId3">
            <a:extLst/>
          </a:blip>
          <a:srcRect/>
          <a:stretch>
            <a:fillRect/>
          </a:stretch>
        </p:blipFill>
        <p:spPr>
          <a:xfrm>
            <a:off x="12302801" y="8832070"/>
            <a:ext cx="533750" cy="8432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43"/>
                                        </p:tgtEl>
                                        <p:attrNameLst>
                                          <p:attrName>style.visibility</p:attrName>
                                        </p:attrNameLst>
                                      </p:cBhvr>
                                      <p:to>
                                        <p:strVal val="visible"/>
                                      </p:to>
                                    </p:set>
                                    <p:anim calcmode="lin" valueType="num">
                                      <p:cBhvr>
                                        <p:cTn id="7" dur="1000" fill="hold"/>
                                        <p:tgtEl>
                                          <p:spTgt spid="143"/>
                                        </p:tgtEl>
                                        <p:attrNameLst>
                                          <p:attrName>ppt_x</p:attrName>
                                        </p:attrNameLst>
                                      </p:cBhvr>
                                      <p:tavLst>
                                        <p:tav tm="0">
                                          <p:val>
                                            <p:strVal val="0-#ppt_w/2"/>
                                          </p:val>
                                        </p:tav>
                                        <p:tav tm="100000">
                                          <p:val>
                                            <p:strVal val="#ppt_x"/>
                                          </p:val>
                                        </p:tav>
                                      </p:tavLst>
                                    </p:anim>
                                    <p:anim calcmode="lin" valueType="num">
                                      <p:cBhvr>
                                        <p:cTn id="8"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44"/>
                                        </p:tgtEl>
                                        <p:attrNameLst>
                                          <p:attrName>style.visibility</p:attrName>
                                        </p:attrNameLst>
                                      </p:cBhvr>
                                      <p:to>
                                        <p:strVal val="visible"/>
                                      </p:to>
                                    </p:set>
                                    <p:anim calcmode="lin" valueType="num">
                                      <p:cBhvr>
                                        <p:cTn id="13" dur="1000" fill="hold"/>
                                        <p:tgtEl>
                                          <p:spTgt spid="144"/>
                                        </p:tgtEl>
                                        <p:attrNameLst>
                                          <p:attrName>ppt_x</p:attrName>
                                        </p:attrNameLst>
                                      </p:cBhvr>
                                      <p:tavLst>
                                        <p:tav tm="0">
                                          <p:val>
                                            <p:strVal val="0-#ppt_w/2"/>
                                          </p:val>
                                        </p:tav>
                                        <p:tav tm="100000">
                                          <p:val>
                                            <p:strVal val="#ppt_x"/>
                                          </p:val>
                                        </p:tav>
                                      </p:tavLst>
                                    </p:anim>
                                    <p:anim calcmode="lin" valueType="num">
                                      <p:cBhvr>
                                        <p:cTn id="14" dur="10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145"/>
                                        </p:tgtEl>
                                        <p:attrNameLst>
                                          <p:attrName>style.visibility</p:attrName>
                                        </p:attrNameLst>
                                      </p:cBhvr>
                                      <p:to>
                                        <p:strVal val="visible"/>
                                      </p:to>
                                    </p:set>
                                    <p:anim calcmode="lin" valueType="num">
                                      <p:cBhvr>
                                        <p:cTn id="19" dur="1000" fill="hold"/>
                                        <p:tgtEl>
                                          <p:spTgt spid="145"/>
                                        </p:tgtEl>
                                        <p:attrNameLst>
                                          <p:attrName>ppt_x</p:attrName>
                                        </p:attrNameLst>
                                      </p:cBhvr>
                                      <p:tavLst>
                                        <p:tav tm="0">
                                          <p:val>
                                            <p:strVal val="0-#ppt_w/2"/>
                                          </p:val>
                                        </p:tav>
                                        <p:tav tm="100000">
                                          <p:val>
                                            <p:strVal val="#ppt_x"/>
                                          </p:val>
                                        </p:tav>
                                      </p:tavLst>
                                    </p:anim>
                                    <p:anim calcmode="lin" valueType="num">
                                      <p:cBhvr>
                                        <p:cTn id="20"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150"/>
                                        </p:tgtEl>
                                        <p:attrNameLst>
                                          <p:attrName>style.visibility</p:attrName>
                                        </p:attrNameLst>
                                      </p:cBhvr>
                                      <p:to>
                                        <p:strVal val="visible"/>
                                      </p:to>
                                    </p:set>
                                    <p:anim calcmode="lin" valueType="num">
                                      <p:cBhvr>
                                        <p:cTn id="25" dur="900" fill="hold"/>
                                        <p:tgtEl>
                                          <p:spTgt spid="150"/>
                                        </p:tgtEl>
                                        <p:attrNameLst>
                                          <p:attrName>ppt_x</p:attrName>
                                        </p:attrNameLst>
                                      </p:cBhvr>
                                      <p:tavLst>
                                        <p:tav tm="0">
                                          <p:val>
                                            <p:strVal val="1+#ppt_w/2"/>
                                          </p:val>
                                        </p:tav>
                                        <p:tav tm="100000">
                                          <p:val>
                                            <p:strVal val="#ppt_x"/>
                                          </p:val>
                                        </p:tav>
                                      </p:tavLst>
                                    </p:anim>
                                    <p:anim calcmode="lin" valueType="num">
                                      <p:cBhvr>
                                        <p:cTn id="26" dur="9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146"/>
                                        </p:tgtEl>
                                        <p:attrNameLst>
                                          <p:attrName>style.visibility</p:attrName>
                                        </p:attrNameLst>
                                      </p:cBhvr>
                                      <p:to>
                                        <p:strVal val="visible"/>
                                      </p:to>
                                    </p:set>
                                    <p:anim calcmode="lin" valueType="num">
                                      <p:cBhvr>
                                        <p:cTn id="31" dur="1000" fill="hold"/>
                                        <p:tgtEl>
                                          <p:spTgt spid="146"/>
                                        </p:tgtEl>
                                        <p:attrNameLst>
                                          <p:attrName>ppt_x</p:attrName>
                                        </p:attrNameLst>
                                      </p:cBhvr>
                                      <p:tavLst>
                                        <p:tav tm="0">
                                          <p:val>
                                            <p:strVal val="0-#ppt_w/2"/>
                                          </p:val>
                                        </p:tav>
                                        <p:tav tm="100000">
                                          <p:val>
                                            <p:strVal val="#ppt_x"/>
                                          </p:val>
                                        </p:tav>
                                      </p:tavLst>
                                    </p:anim>
                                    <p:anim calcmode="lin" valueType="num">
                                      <p:cBhvr>
                                        <p:cTn id="32" dur="10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6" nodeType="clickEffect">
                                  <p:stCondLst>
                                    <p:cond delay="0"/>
                                  </p:stCondLst>
                                  <p:iterate>
                                    <p:tmAbs val="0"/>
                                  </p:iterate>
                                  <p:childTnLst>
                                    <p:set>
                                      <p:cBhvr>
                                        <p:cTn id="36" fill="hold"/>
                                        <p:tgtEl>
                                          <p:spTgt spid="147"/>
                                        </p:tgtEl>
                                        <p:attrNameLst>
                                          <p:attrName>style.visibility</p:attrName>
                                        </p:attrNameLst>
                                      </p:cBhvr>
                                      <p:to>
                                        <p:strVal val="visible"/>
                                      </p:to>
                                    </p:set>
                                    <p:anim calcmode="lin" valueType="num">
                                      <p:cBhvr>
                                        <p:cTn id="37" dur="1000" fill="hold"/>
                                        <p:tgtEl>
                                          <p:spTgt spid="147"/>
                                        </p:tgtEl>
                                        <p:attrNameLst>
                                          <p:attrName>ppt_x</p:attrName>
                                        </p:attrNameLst>
                                      </p:cBhvr>
                                      <p:tavLst>
                                        <p:tav tm="0">
                                          <p:val>
                                            <p:strVal val="0-#ppt_w/2"/>
                                          </p:val>
                                        </p:tav>
                                        <p:tav tm="100000">
                                          <p:val>
                                            <p:strVal val="#ppt_x"/>
                                          </p:val>
                                        </p:tav>
                                      </p:tavLst>
                                    </p:anim>
                                    <p:anim calcmode="lin" valueType="num">
                                      <p:cBhvr>
                                        <p:cTn id="38" dur="10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7" nodeType="clickEffect">
                                  <p:stCondLst>
                                    <p:cond delay="0"/>
                                  </p:stCondLst>
                                  <p:iterate>
                                    <p:tmAbs val="0"/>
                                  </p:iterate>
                                  <p:childTnLst>
                                    <p:set>
                                      <p:cBhvr>
                                        <p:cTn id="42" fill="hold"/>
                                        <p:tgtEl>
                                          <p:spTgt spid="153"/>
                                        </p:tgtEl>
                                        <p:attrNameLst>
                                          <p:attrName>style.visibility</p:attrName>
                                        </p:attrNameLst>
                                      </p:cBhvr>
                                      <p:to>
                                        <p:strVal val="visible"/>
                                      </p:to>
                                    </p:set>
                                    <p:anim calcmode="lin" valueType="num">
                                      <p:cBhvr>
                                        <p:cTn id="43" dur="900" fill="hold"/>
                                        <p:tgtEl>
                                          <p:spTgt spid="153"/>
                                        </p:tgtEl>
                                        <p:attrNameLst>
                                          <p:attrName>ppt_x</p:attrName>
                                        </p:attrNameLst>
                                      </p:cBhvr>
                                      <p:tavLst>
                                        <p:tav tm="0">
                                          <p:val>
                                            <p:strVal val="1+#ppt_w/2"/>
                                          </p:val>
                                        </p:tav>
                                        <p:tav tm="100000">
                                          <p:val>
                                            <p:strVal val="#ppt_x"/>
                                          </p:val>
                                        </p:tav>
                                      </p:tavLst>
                                    </p:anim>
                                    <p:anim calcmode="lin" valueType="num">
                                      <p:cBhvr>
                                        <p:cTn id="44" dur="900" fill="hold"/>
                                        <p:tgtEl>
                                          <p:spTgt spid="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P spid="144" grpId="2" animBg="1" advAuto="0"/>
      <p:bldP spid="145" grpId="3" animBg="1" advAuto="0"/>
      <p:bldP spid="146" grpId="5" animBg="1" advAuto="0"/>
      <p:bldP spid="147" grpId="6" animBg="1" advAuto="0"/>
      <p:bldP spid="150" grpId="4" animBg="1" advAuto="0"/>
      <p:bldP spid="153" grpId="7"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9" name="STAGE 1: Wet Work"/>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1: Wet Work</a:t>
            </a:r>
          </a:p>
        </p:txBody>
      </p:sp>
      <p:pic>
        <p:nvPicPr>
          <p:cNvPr id="160" name="AMACOClassroom_logo_shield.png" descr="AMACOClassroom_logo_shield.png"/>
          <p:cNvPicPr>
            <a:picLocks noChangeAspect="1"/>
          </p:cNvPicPr>
          <p:nvPr/>
        </p:nvPicPr>
        <p:blipFill>
          <a:blip r:embed="rId3">
            <a:extLst/>
          </a:blip>
          <a:srcRect/>
          <a:stretch>
            <a:fillRect/>
          </a:stretch>
        </p:blipFill>
        <p:spPr>
          <a:xfrm>
            <a:off x="12302801" y="8832070"/>
            <a:ext cx="533750" cy="843253"/>
          </a:xfrm>
          <a:prstGeom prst="rect">
            <a:avLst/>
          </a:prstGeom>
          <a:ln w="12700">
            <a:miter lim="400000"/>
          </a:ln>
        </p:spPr>
      </p:pic>
      <p:sp>
        <p:nvSpPr>
          <p:cNvPr id="161" name="Wet Work is when clay is moist and pliable."/>
          <p:cNvSpPr txBox="1"/>
          <p:nvPr/>
        </p:nvSpPr>
        <p:spPr>
          <a:xfrm>
            <a:off x="192520" y="1973723"/>
            <a:ext cx="12619761" cy="853352"/>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marL="512127" indent="-471487">
              <a:spcBef>
                <a:spcPts val="1000"/>
              </a:spcBef>
              <a:buClr>
                <a:srgbClr val="FFFFFF"/>
              </a:buClr>
              <a:buSzPct val="100000"/>
              <a:buFont typeface="Times"/>
              <a:buChar char="•"/>
              <a:defRPr sz="4500" b="0">
                <a:uFill>
                  <a:solidFill>
                    <a:srgbClr val="56533A"/>
                  </a:solidFill>
                </a:uFill>
                <a:latin typeface="Futura"/>
                <a:ea typeface="Futura"/>
                <a:cs typeface="Futura"/>
                <a:sym typeface="Futura"/>
              </a:defRPr>
            </a:lvl1pPr>
          </a:lstStyle>
          <a:p>
            <a:r>
              <a:t>Wet Work is when clay is moist and pliable.</a:t>
            </a:r>
          </a:p>
        </p:txBody>
      </p:sp>
      <p:grpSp>
        <p:nvGrpSpPr>
          <p:cNvPr id="167" name="Group"/>
          <p:cNvGrpSpPr/>
          <p:nvPr/>
        </p:nvGrpSpPr>
        <p:grpSpPr>
          <a:xfrm>
            <a:off x="594355" y="2954447"/>
            <a:ext cx="11816089" cy="6067796"/>
            <a:chOff x="0" y="0"/>
            <a:chExt cx="11816088" cy="6067795"/>
          </a:xfrm>
        </p:grpSpPr>
        <p:pic>
          <p:nvPicPr>
            <p:cNvPr id="162" name="ClayPlatelets.png" descr="ClayPlatelets.png"/>
            <p:cNvPicPr>
              <a:picLocks noChangeAspect="1"/>
            </p:cNvPicPr>
            <p:nvPr/>
          </p:nvPicPr>
          <p:blipFill>
            <a:blip r:embed="rId4">
              <a:extLst/>
            </a:blip>
            <a:stretch>
              <a:fillRect/>
            </a:stretch>
          </p:blipFill>
          <p:spPr>
            <a:xfrm>
              <a:off x="2303383" y="0"/>
              <a:ext cx="7740586" cy="4086531"/>
            </a:xfrm>
            <a:prstGeom prst="rect">
              <a:avLst/>
            </a:prstGeom>
            <a:ln w="12700" cap="flat">
              <a:noFill/>
              <a:miter lim="400000"/>
            </a:ln>
            <a:effectLst/>
          </p:spPr>
        </p:pic>
        <p:sp>
          <p:nvSpPr>
            <p:cNvPr id="163" name="A clay particle is one-hundred times longer than it is thick."/>
            <p:cNvSpPr txBox="1"/>
            <p:nvPr/>
          </p:nvSpPr>
          <p:spPr>
            <a:xfrm>
              <a:off x="0" y="4452444"/>
              <a:ext cx="11816089" cy="1615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lvl1pPr marL="512127" indent="-471487">
                <a:spcBef>
                  <a:spcPts val="1000"/>
                </a:spcBef>
                <a:buClr>
                  <a:srgbClr val="FFFFFF"/>
                </a:buClr>
                <a:buSzPct val="100000"/>
                <a:buFont typeface="Times"/>
                <a:buChar char="•"/>
                <a:defRPr sz="4500" b="0">
                  <a:uFill>
                    <a:solidFill>
                      <a:srgbClr val="56533A"/>
                    </a:solidFill>
                  </a:uFill>
                  <a:latin typeface="Futura"/>
                  <a:ea typeface="Futura"/>
                  <a:cs typeface="Futura"/>
                  <a:sym typeface="Futura"/>
                </a:defRPr>
              </a:lvl1pPr>
            </a:lstStyle>
            <a:p>
              <a:r>
                <a:t>A clay particle is one-hundred times longer than it is thick.</a:t>
              </a:r>
            </a:p>
          </p:txBody>
        </p:sp>
        <p:sp>
          <p:nvSpPr>
            <p:cNvPr id="164" name="CLAY PARTICLE"/>
            <p:cNvSpPr txBox="1"/>
            <p:nvPr/>
          </p:nvSpPr>
          <p:spPr>
            <a:xfrm>
              <a:off x="4131085" y="1503427"/>
              <a:ext cx="2989660" cy="6228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3200" b="0">
                  <a:solidFill>
                    <a:srgbClr val="FFFFFF"/>
                  </a:solidFill>
                  <a:latin typeface="Futura"/>
                  <a:ea typeface="Futura"/>
                  <a:cs typeface="Futura"/>
                  <a:sym typeface="Futura"/>
                </a:defRPr>
              </a:lvl1pPr>
            </a:lstStyle>
            <a:p>
              <a:r>
                <a:t>CLAY PARTICLE</a:t>
              </a:r>
            </a:p>
          </p:txBody>
        </p:sp>
        <p:sp>
          <p:nvSpPr>
            <p:cNvPr id="165" name="Line"/>
            <p:cNvSpPr/>
            <p:nvPr/>
          </p:nvSpPr>
          <p:spPr>
            <a:xfrm flipH="1">
              <a:off x="4712754" y="987882"/>
              <a:ext cx="4983734" cy="2696117"/>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66" name="Line"/>
            <p:cNvSpPr/>
            <p:nvPr/>
          </p:nvSpPr>
          <p:spPr>
            <a:xfrm flipH="1">
              <a:off x="4893070" y="3920439"/>
              <a:ext cx="256121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ppt_x"/>
                                          </p:val>
                                        </p:tav>
                                        <p:tav tm="100000">
                                          <p:val>
                                            <p:strVal val="#ppt_x"/>
                                          </p:val>
                                        </p:tav>
                                      </p:tavLst>
                                    </p:anim>
                                    <p:anim calcmode="lin" valueType="num">
                                      <p:cBhvr>
                                        <p:cTn id="8" dur="500" fill="hold"/>
                                        <p:tgtEl>
                                          <p:spTgt spid="16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iterate>
                                    <p:tmAbs val="0"/>
                                  </p:iterate>
                                  <p:childTnLst>
                                    <p:set>
                                      <p:cBhvr>
                                        <p:cTn id="16" fill="hold"/>
                                        <p:tgtEl>
                                          <p:spTgt spid="167"/>
                                        </p:tgtEl>
                                        <p:attrNameLst>
                                          <p:attrName>style.visibility</p:attrName>
                                        </p:attrNameLst>
                                      </p:cBhvr>
                                      <p:to>
                                        <p:strVal val="visible"/>
                                      </p:to>
                                    </p:set>
                                    <p:anim calcmode="lin" valueType="num">
                                      <p:cBhvr>
                                        <p:cTn id="17" dur="800" fill="hold"/>
                                        <p:tgtEl>
                                          <p:spTgt spid="167"/>
                                        </p:tgtEl>
                                        <p:attrNameLst>
                                          <p:attrName>ppt_x</p:attrName>
                                        </p:attrNameLst>
                                      </p:cBhvr>
                                      <p:tavLst>
                                        <p:tav tm="0">
                                          <p:val>
                                            <p:strVal val="#ppt_x"/>
                                          </p:val>
                                        </p:tav>
                                        <p:tav tm="100000">
                                          <p:val>
                                            <p:strVal val="#ppt_x"/>
                                          </p:val>
                                        </p:tav>
                                      </p:tavLst>
                                    </p:anim>
                                    <p:anim calcmode="lin" valueType="num">
                                      <p:cBhvr>
                                        <p:cTn id="18" dur="800" fill="hold"/>
                                        <p:tgtEl>
                                          <p:spTgt spid="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P spid="167"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p:cNvGrpSpPr/>
          <p:nvPr/>
        </p:nvGrpSpPr>
        <p:grpSpPr>
          <a:xfrm>
            <a:off x="1249262" y="3180395"/>
            <a:ext cx="6642322" cy="2460120"/>
            <a:chOff x="0" y="0"/>
            <a:chExt cx="6642321" cy="2460118"/>
          </a:xfrm>
        </p:grpSpPr>
        <p:sp>
          <p:nvSpPr>
            <p:cNvPr id="171" name="Rectangle"/>
            <p:cNvSpPr/>
            <p:nvPr/>
          </p:nvSpPr>
          <p:spPr>
            <a:xfrm>
              <a:off x="0" y="0"/>
              <a:ext cx="5043244" cy="246012"/>
            </a:xfrm>
            <a:prstGeom prst="rect">
              <a:avLst/>
            </a:prstGeom>
            <a:solidFill>
              <a:srgbClr val="CB9A5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2" name="Rectangle"/>
            <p:cNvSpPr/>
            <p:nvPr/>
          </p:nvSpPr>
          <p:spPr>
            <a:xfrm>
              <a:off x="1845089" y="738035"/>
              <a:ext cx="4797233" cy="246013"/>
            </a:xfrm>
            <a:prstGeom prst="rect">
              <a:avLst/>
            </a:prstGeom>
            <a:solidFill>
              <a:srgbClr val="CB9A5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3" name="Rectangle"/>
            <p:cNvSpPr/>
            <p:nvPr/>
          </p:nvSpPr>
          <p:spPr>
            <a:xfrm>
              <a:off x="0" y="1476071"/>
              <a:ext cx="4797232" cy="246013"/>
            </a:xfrm>
            <a:prstGeom prst="rect">
              <a:avLst/>
            </a:prstGeom>
            <a:solidFill>
              <a:srgbClr val="CB9A5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4" name="Rectangle"/>
            <p:cNvSpPr/>
            <p:nvPr/>
          </p:nvSpPr>
          <p:spPr>
            <a:xfrm>
              <a:off x="1353065" y="2214107"/>
              <a:ext cx="4182203" cy="246012"/>
            </a:xfrm>
            <a:prstGeom prst="rect">
              <a:avLst/>
            </a:prstGeom>
            <a:solidFill>
              <a:srgbClr val="CB9A5F"/>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86" name="Group"/>
          <p:cNvGrpSpPr/>
          <p:nvPr/>
        </p:nvGrpSpPr>
        <p:grpSpPr>
          <a:xfrm>
            <a:off x="2233310" y="3426407"/>
            <a:ext cx="2952143" cy="1968096"/>
            <a:chOff x="0" y="0"/>
            <a:chExt cx="2952142" cy="1968094"/>
          </a:xfrm>
        </p:grpSpPr>
        <p:grpSp>
          <p:nvGrpSpPr>
            <p:cNvPr id="178" name="Group"/>
            <p:cNvGrpSpPr/>
            <p:nvPr/>
          </p:nvGrpSpPr>
          <p:grpSpPr>
            <a:xfrm>
              <a:off x="-1" y="-1"/>
              <a:ext cx="1476073" cy="492025"/>
              <a:chOff x="0" y="0"/>
              <a:chExt cx="1476071" cy="492023"/>
            </a:xfrm>
          </p:grpSpPr>
          <p:sp>
            <p:nvSpPr>
              <p:cNvPr id="176" name="Shape"/>
              <p:cNvSpPr/>
              <p:nvPr/>
            </p:nvSpPr>
            <p:spPr>
              <a:xfrm>
                <a:off x="0" y="0"/>
                <a:ext cx="492024"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77" name="Shape"/>
              <p:cNvSpPr/>
              <p:nvPr/>
            </p:nvSpPr>
            <p:spPr>
              <a:xfrm>
                <a:off x="984047" y="0"/>
                <a:ext cx="492025"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81" name="Group"/>
            <p:cNvGrpSpPr/>
            <p:nvPr/>
          </p:nvGrpSpPr>
          <p:grpSpPr>
            <a:xfrm>
              <a:off x="1230059" y="738035"/>
              <a:ext cx="1353066" cy="492025"/>
              <a:chOff x="0" y="0"/>
              <a:chExt cx="1353065" cy="492023"/>
            </a:xfrm>
          </p:grpSpPr>
          <p:sp>
            <p:nvSpPr>
              <p:cNvPr id="179" name="Shape"/>
              <p:cNvSpPr/>
              <p:nvPr/>
            </p:nvSpPr>
            <p:spPr>
              <a:xfrm>
                <a:off x="0" y="0"/>
                <a:ext cx="492024"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80" name="Shape"/>
              <p:cNvSpPr/>
              <p:nvPr/>
            </p:nvSpPr>
            <p:spPr>
              <a:xfrm>
                <a:off x="861041" y="0"/>
                <a:ext cx="492025"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nvGrpSpPr>
            <p:cNvPr id="185" name="Group"/>
            <p:cNvGrpSpPr/>
            <p:nvPr/>
          </p:nvGrpSpPr>
          <p:grpSpPr>
            <a:xfrm>
              <a:off x="492023" y="1476071"/>
              <a:ext cx="2460120" cy="492024"/>
              <a:chOff x="0" y="0"/>
              <a:chExt cx="2460118" cy="492023"/>
            </a:xfrm>
          </p:grpSpPr>
          <p:sp>
            <p:nvSpPr>
              <p:cNvPr id="182" name="Shape"/>
              <p:cNvSpPr/>
              <p:nvPr/>
            </p:nvSpPr>
            <p:spPr>
              <a:xfrm>
                <a:off x="0" y="0"/>
                <a:ext cx="492024"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83" name="Shape"/>
              <p:cNvSpPr/>
              <p:nvPr/>
            </p:nvSpPr>
            <p:spPr>
              <a:xfrm>
                <a:off x="984047" y="0"/>
                <a:ext cx="492025"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84" name="Shape"/>
              <p:cNvSpPr/>
              <p:nvPr/>
            </p:nvSpPr>
            <p:spPr>
              <a:xfrm>
                <a:off x="1968094" y="0"/>
                <a:ext cx="492025" cy="492024"/>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6326"/>
                    </a:lnTo>
                    <a:lnTo>
                      <a:pt x="0" y="15274"/>
                    </a:lnTo>
                    <a:lnTo>
                      <a:pt x="6326" y="21600"/>
                    </a:lnTo>
                    <a:lnTo>
                      <a:pt x="15274" y="21600"/>
                    </a:lnTo>
                    <a:lnTo>
                      <a:pt x="21600" y="15274"/>
                    </a:lnTo>
                    <a:lnTo>
                      <a:pt x="21600" y="6326"/>
                    </a:lnTo>
                    <a:lnTo>
                      <a:pt x="15274"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grpSp>
      <p:sp>
        <p:nvSpPr>
          <p:cNvPr id="187" name="Water allows clay particles to move easily AND be molded into any shape you want!"/>
          <p:cNvSpPr txBox="1"/>
          <p:nvPr/>
        </p:nvSpPr>
        <p:spPr>
          <a:xfrm>
            <a:off x="1237262" y="6575270"/>
            <a:ext cx="10530276" cy="2171701"/>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spcBef>
                <a:spcPts val="2700"/>
              </a:spcBef>
              <a:buClr>
                <a:srgbClr val="FFFFFF"/>
              </a:buClr>
              <a:buFont typeface="Times"/>
              <a:defRPr sz="4000" b="0">
                <a:uFill>
                  <a:solidFill>
                    <a:srgbClr val="56533A"/>
                  </a:solidFill>
                </a:uFill>
                <a:latin typeface="Futura"/>
                <a:ea typeface="Futura"/>
                <a:cs typeface="Futura"/>
                <a:sym typeface="Futura"/>
              </a:defRPr>
            </a:lvl1pPr>
          </a:lstStyle>
          <a:p>
            <a:pPr>
              <a:defRPr>
                <a:uFillTx/>
              </a:defRPr>
            </a:pPr>
            <a:r>
              <a:rPr>
                <a:uFill>
                  <a:solidFill>
                    <a:srgbClr val="56533A"/>
                  </a:solidFill>
                </a:uFill>
              </a:rPr>
              <a:t>Water allows clay particles to move easily AND be molded into any shape you want!</a:t>
            </a:r>
          </a:p>
        </p:txBody>
      </p:sp>
      <p:sp>
        <p:nvSpPr>
          <p:cNvPr id="188"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9" name="STAGE 1: Wet Work cont."/>
          <p:cNvSpPr txBox="1"/>
          <p:nvPr/>
        </p:nvSpPr>
        <p:spPr>
          <a:xfrm>
            <a:off x="192995" y="151236"/>
            <a:ext cx="12618810"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1: Wet Work </a:t>
            </a:r>
            <a:r>
              <a:rPr sz="3000" b="0">
                <a:latin typeface="Futura"/>
                <a:ea typeface="Futura"/>
                <a:cs typeface="Futura"/>
                <a:sym typeface="Futura"/>
              </a:rPr>
              <a:t>cont.</a:t>
            </a:r>
          </a:p>
        </p:txBody>
      </p:sp>
      <p:grpSp>
        <p:nvGrpSpPr>
          <p:cNvPr id="192" name="Group"/>
          <p:cNvGrpSpPr/>
          <p:nvPr/>
        </p:nvGrpSpPr>
        <p:grpSpPr>
          <a:xfrm>
            <a:off x="582338" y="5169129"/>
            <a:ext cx="1968425" cy="436935"/>
            <a:chOff x="0" y="0"/>
            <a:chExt cx="1968423" cy="436934"/>
          </a:xfrm>
        </p:grpSpPr>
        <p:sp>
          <p:nvSpPr>
            <p:cNvPr id="190" name="clay particle"/>
            <p:cNvSpPr txBox="1"/>
            <p:nvPr/>
          </p:nvSpPr>
          <p:spPr>
            <a:xfrm>
              <a:off x="63835" y="0"/>
              <a:ext cx="1632336" cy="4369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000" b="0">
                  <a:latin typeface="Futura"/>
                  <a:ea typeface="Futura"/>
                  <a:cs typeface="Futura"/>
                  <a:sym typeface="Futura"/>
                </a:defRPr>
              </a:lvl1pPr>
            </a:lstStyle>
            <a:p>
              <a:r>
                <a:t>clay particle</a:t>
              </a:r>
            </a:p>
          </p:txBody>
        </p:sp>
        <p:sp>
          <p:nvSpPr>
            <p:cNvPr id="191" name="Line"/>
            <p:cNvSpPr/>
            <p:nvPr/>
          </p:nvSpPr>
          <p:spPr>
            <a:xfrm>
              <a:off x="0" y="396164"/>
              <a:ext cx="196842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pic>
        <p:nvPicPr>
          <p:cNvPr id="193" name="AMACOClassroom_logo_shield.png" descr="AMACOClassroom_logo_shield.png"/>
          <p:cNvPicPr>
            <a:picLocks noChangeAspect="1"/>
          </p:cNvPicPr>
          <p:nvPr/>
        </p:nvPicPr>
        <p:blipFill>
          <a:blip r:embed="rId3">
            <a:extLst/>
          </a:blip>
          <a:srcRect/>
          <a:stretch>
            <a:fillRect/>
          </a:stretch>
        </p:blipFill>
        <p:spPr>
          <a:xfrm>
            <a:off x="12302801" y="8832070"/>
            <a:ext cx="533750" cy="843253"/>
          </a:xfrm>
          <a:prstGeom prst="rect">
            <a:avLst/>
          </a:prstGeom>
          <a:ln w="12700">
            <a:miter lim="400000"/>
          </a:ln>
        </p:spPr>
      </p:pic>
      <p:grpSp>
        <p:nvGrpSpPr>
          <p:cNvPr id="196" name="Group"/>
          <p:cNvGrpSpPr/>
          <p:nvPr/>
        </p:nvGrpSpPr>
        <p:grpSpPr>
          <a:xfrm>
            <a:off x="5159189" y="3393601"/>
            <a:ext cx="7202967" cy="1030809"/>
            <a:chOff x="0" y="0"/>
            <a:chExt cx="7202966" cy="1030808"/>
          </a:xfrm>
        </p:grpSpPr>
        <p:sp>
          <p:nvSpPr>
            <p:cNvPr id="194" name="Line"/>
            <p:cNvSpPr/>
            <p:nvPr/>
          </p:nvSpPr>
          <p:spPr>
            <a:xfrm flipH="1" flipV="1">
              <a:off x="-1" y="1016853"/>
              <a:ext cx="7202968"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195" name="Water trapped between clay particles"/>
            <p:cNvSpPr txBox="1"/>
            <p:nvPr/>
          </p:nvSpPr>
          <p:spPr>
            <a:xfrm>
              <a:off x="2969056" y="-1"/>
              <a:ext cx="3979194" cy="10308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p>
              <a:pPr>
                <a:defRPr sz="2800" b="0">
                  <a:latin typeface="Futura"/>
                  <a:ea typeface="Futura"/>
                  <a:cs typeface="Futura"/>
                  <a:sym typeface="Futura"/>
                </a:defRPr>
              </a:pPr>
              <a:r>
                <a:rPr dirty="0"/>
                <a:t>Water trapped between</a:t>
              </a:r>
              <a:br>
                <a:rPr dirty="0"/>
              </a:br>
              <a:r>
                <a:rPr dirty="0"/>
                <a:t>clay particles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75"/>
                                        </p:tgtEl>
                                        <p:attrNameLst>
                                          <p:attrName>style.visibility</p:attrName>
                                        </p:attrNameLst>
                                      </p:cBhvr>
                                      <p:to>
                                        <p:strVal val="visible"/>
                                      </p:to>
                                    </p:set>
                                    <p:anim calcmode="lin" valueType="num">
                                      <p:cBhvr>
                                        <p:cTn id="7" dur="800" fill="hold"/>
                                        <p:tgtEl>
                                          <p:spTgt spid="175"/>
                                        </p:tgtEl>
                                        <p:attrNameLst>
                                          <p:attrName>ppt_x</p:attrName>
                                        </p:attrNameLst>
                                      </p:cBhvr>
                                      <p:tavLst>
                                        <p:tav tm="0">
                                          <p:val>
                                            <p:strVal val="0-#ppt_w/2"/>
                                          </p:val>
                                        </p:tav>
                                        <p:tav tm="100000">
                                          <p:val>
                                            <p:strVal val="#ppt_x"/>
                                          </p:val>
                                        </p:tav>
                                      </p:tavLst>
                                    </p:anim>
                                    <p:anim calcmode="lin" valueType="num">
                                      <p:cBhvr>
                                        <p:cTn id="8" dur="800" fill="hold"/>
                                        <p:tgtEl>
                                          <p:spTgt spid="175"/>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 presetClass="entr" presetSubtype="8" fill="hold" grpId="2" nodeType="afterEffect">
                                  <p:stCondLst>
                                    <p:cond delay="0"/>
                                  </p:stCondLst>
                                  <p:iterate>
                                    <p:tmAbs val="0"/>
                                  </p:iterate>
                                  <p:childTnLst>
                                    <p:set>
                                      <p:cBhvr>
                                        <p:cTn id="11" fill="hold"/>
                                        <p:tgtEl>
                                          <p:spTgt spid="186"/>
                                        </p:tgtEl>
                                        <p:attrNameLst>
                                          <p:attrName>style.visibility</p:attrName>
                                        </p:attrNameLst>
                                      </p:cBhvr>
                                      <p:to>
                                        <p:strVal val="visible"/>
                                      </p:to>
                                    </p:set>
                                    <p:anim calcmode="lin" valueType="num">
                                      <p:cBhvr>
                                        <p:cTn id="12" dur="800" fill="hold"/>
                                        <p:tgtEl>
                                          <p:spTgt spid="186"/>
                                        </p:tgtEl>
                                        <p:attrNameLst>
                                          <p:attrName>ppt_x</p:attrName>
                                        </p:attrNameLst>
                                      </p:cBhvr>
                                      <p:tavLst>
                                        <p:tav tm="0">
                                          <p:val>
                                            <p:strVal val="0-#ppt_w/2"/>
                                          </p:val>
                                        </p:tav>
                                        <p:tav tm="100000">
                                          <p:val>
                                            <p:strVal val="#ppt_x"/>
                                          </p:val>
                                        </p:tav>
                                      </p:tavLst>
                                    </p:anim>
                                    <p:anim calcmode="lin" valueType="num">
                                      <p:cBhvr>
                                        <p:cTn id="13" dur="800" fill="hold"/>
                                        <p:tgtEl>
                                          <p:spTgt spid="186"/>
                                        </p:tgtEl>
                                        <p:attrNameLst>
                                          <p:attrName>ppt_y</p:attrName>
                                        </p:attrNameLst>
                                      </p:cBhvr>
                                      <p:tavLst>
                                        <p:tav tm="0">
                                          <p:val>
                                            <p:strVal val="#ppt_y"/>
                                          </p:val>
                                        </p:tav>
                                        <p:tav tm="100000">
                                          <p:val>
                                            <p:strVal val="#ppt_y"/>
                                          </p:val>
                                        </p:tav>
                                      </p:tavLst>
                                    </p:anim>
                                  </p:childTnLst>
                                </p:cTn>
                              </p:par>
                            </p:childTnLst>
                          </p:cTn>
                        </p:par>
                        <p:par>
                          <p:cTn id="14" fill="hold">
                            <p:stCondLst>
                              <p:cond delay="1600"/>
                            </p:stCondLst>
                            <p:childTnLst>
                              <p:par>
                                <p:cTn id="15" presetID="10" presetClass="entr" presetSubtype="0" fill="hold" grpId="3" nodeType="after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fade">
                                      <p:cBhvr>
                                        <p:cTn id="17" dur="500"/>
                                        <p:tgtEl>
                                          <p:spTgt spid="196"/>
                                        </p:tgtEl>
                                      </p:cBhvr>
                                    </p:animEffect>
                                  </p:childTnLst>
                                </p:cTn>
                              </p:par>
                            </p:childTnLst>
                          </p:cTn>
                        </p:par>
                        <p:par>
                          <p:cTn id="18" fill="hold">
                            <p:stCondLst>
                              <p:cond delay="2100"/>
                            </p:stCondLst>
                            <p:childTnLst>
                              <p:par>
                                <p:cTn id="19" presetID="10" presetClass="entr" presetSubtype="0" fill="hold" grpId="4" nodeType="afterEffect">
                                  <p:stCondLst>
                                    <p:cond delay="0"/>
                                  </p:stCondLst>
                                  <p:childTnLst>
                                    <p:set>
                                      <p:cBhvr>
                                        <p:cTn id="20" dur="1" fill="hold">
                                          <p:stCondLst>
                                            <p:cond delay="0"/>
                                          </p:stCondLst>
                                        </p:cTn>
                                        <p:tgtEl>
                                          <p:spTgt spid="192"/>
                                        </p:tgtEl>
                                        <p:attrNameLst>
                                          <p:attrName>style.visibility</p:attrName>
                                        </p:attrNameLst>
                                      </p:cBhvr>
                                      <p:to>
                                        <p:strVal val="visible"/>
                                      </p:to>
                                    </p:set>
                                    <p:animEffect transition="in" filter="fade">
                                      <p:cBhvr>
                                        <p:cTn id="21" dur="500"/>
                                        <p:tgtEl>
                                          <p:spTgt spid="19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5" nodeType="clickEffect">
                                  <p:stCondLst>
                                    <p:cond delay="0"/>
                                  </p:stCondLst>
                                  <p:iterate>
                                    <p:tmAbs val="0"/>
                                  </p:iterate>
                                  <p:childTnLst>
                                    <p:set>
                                      <p:cBhvr>
                                        <p:cTn id="25" fill="hold"/>
                                        <p:tgtEl>
                                          <p:spTgt spid="187"/>
                                        </p:tgtEl>
                                        <p:attrNameLst>
                                          <p:attrName>style.visibility</p:attrName>
                                        </p:attrNameLst>
                                      </p:cBhvr>
                                      <p:to>
                                        <p:strVal val="visible"/>
                                      </p:to>
                                    </p:set>
                                    <p:anim calcmode="lin" valueType="num">
                                      <p:cBhvr>
                                        <p:cTn id="26" dur="600" fill="hold"/>
                                        <p:tgtEl>
                                          <p:spTgt spid="187"/>
                                        </p:tgtEl>
                                        <p:attrNameLst>
                                          <p:attrName>ppt_x</p:attrName>
                                        </p:attrNameLst>
                                      </p:cBhvr>
                                      <p:tavLst>
                                        <p:tav tm="0">
                                          <p:val>
                                            <p:strVal val="#ppt_x"/>
                                          </p:val>
                                        </p:tav>
                                        <p:tav tm="100000">
                                          <p:val>
                                            <p:strVal val="#ppt_x"/>
                                          </p:val>
                                        </p:tav>
                                      </p:tavLst>
                                    </p:anim>
                                    <p:anim calcmode="lin" valueType="num">
                                      <p:cBhvr>
                                        <p:cTn id="27" dur="6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animBg="1" advAuto="0"/>
      <p:bldP spid="186" grpId="2" animBg="1" advAuto="0"/>
      <p:bldP spid="187" grpId="5" animBg="1" advAuto="0"/>
      <p:bldP spid="192" grpId="4" animBg="1" advAuto="0"/>
      <p:bldP spid="196"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Group"/>
          <p:cNvGrpSpPr/>
          <p:nvPr/>
        </p:nvGrpSpPr>
        <p:grpSpPr>
          <a:xfrm>
            <a:off x="4789619" y="3452540"/>
            <a:ext cx="4294302" cy="1508199"/>
            <a:chOff x="0" y="0"/>
            <a:chExt cx="4294300" cy="1508198"/>
          </a:xfrm>
        </p:grpSpPr>
        <p:pic>
          <p:nvPicPr>
            <p:cNvPr id="200" name="Brushes.png" descr="Brushes.png"/>
            <p:cNvPicPr>
              <a:picLocks/>
            </p:cNvPicPr>
            <p:nvPr/>
          </p:nvPicPr>
          <p:blipFill>
            <a:blip r:embed="rId3">
              <a:extLst/>
            </a:blip>
            <a:srcRect t="21906" b="21906"/>
            <a:stretch>
              <a:fillRect/>
            </a:stretch>
          </p:blipFill>
          <p:spPr>
            <a:xfrm rot="880633">
              <a:off x="3100487" y="117924"/>
              <a:ext cx="1072226" cy="1097844"/>
            </a:xfrm>
            <a:prstGeom prst="rect">
              <a:avLst/>
            </a:prstGeom>
            <a:ln w="12700" cap="flat">
              <a:noFill/>
              <a:miter lim="400000"/>
            </a:ln>
            <a:effectLst/>
          </p:spPr>
        </p:pic>
        <p:sp>
          <p:nvSpPr>
            <p:cNvPr id="201" name="- Join together"/>
            <p:cNvSpPr txBox="1"/>
            <p:nvPr/>
          </p:nvSpPr>
          <p:spPr>
            <a:xfrm>
              <a:off x="0" y="741856"/>
              <a:ext cx="3425561" cy="766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lvl1pPr algn="l">
                <a:spcBef>
                  <a:spcPts val="3000"/>
                </a:spcBef>
                <a:buClr>
                  <a:srgbClr val="FFFFFF"/>
                </a:buClr>
                <a:buFont typeface="Times"/>
                <a:defRPr sz="4000" b="0">
                  <a:uFill>
                    <a:solidFill>
                      <a:srgbClr val="56533A"/>
                    </a:solidFill>
                  </a:uFill>
                  <a:latin typeface="Futura"/>
                  <a:ea typeface="Futura"/>
                  <a:cs typeface="Futura"/>
                  <a:sym typeface="Futura"/>
                </a:defRPr>
              </a:lvl1pPr>
            </a:lstStyle>
            <a:p>
              <a:r>
                <a:t>- Join together</a:t>
              </a:r>
            </a:p>
          </p:txBody>
        </p:sp>
      </p:grpSp>
      <p:sp>
        <p:nvSpPr>
          <p:cNvPr id="203" name="Clay is damp enough to:"/>
          <p:cNvSpPr txBox="1"/>
          <p:nvPr/>
        </p:nvSpPr>
        <p:spPr>
          <a:xfrm>
            <a:off x="2197266" y="2058300"/>
            <a:ext cx="8610268" cy="14483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l" defTabSz="432308">
              <a:defRPr sz="5920" b="0">
                <a:latin typeface="Futura"/>
                <a:ea typeface="Futura"/>
                <a:cs typeface="Futura"/>
                <a:sym typeface="Futura"/>
              </a:defRPr>
            </a:lvl1pPr>
          </a:lstStyle>
          <a:p>
            <a:r>
              <a:t>Clay is damp enough to:</a:t>
            </a:r>
          </a:p>
        </p:txBody>
      </p:sp>
      <p:sp>
        <p:nvSpPr>
          <p:cNvPr id="204" name="Rectangle"/>
          <p:cNvSpPr/>
          <p:nvPr/>
        </p:nvSpPr>
        <p:spPr>
          <a:xfrm>
            <a:off x="-80332" y="-82687"/>
            <a:ext cx="13165464" cy="1796151"/>
          </a:xfrm>
          <a:prstGeom prst="rect">
            <a:avLst/>
          </a:prstGeom>
          <a:solidFill>
            <a:srgbClr val="EEB444"/>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05" name="STAGE 2: Leather-hard"/>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2: Leather-hard</a:t>
            </a:r>
          </a:p>
        </p:txBody>
      </p:sp>
      <p:pic>
        <p:nvPicPr>
          <p:cNvPr id="206" name="AMACOClassroom_logo_shield.png" descr="AMACOClassroom_logo_shield.png"/>
          <p:cNvPicPr>
            <a:picLocks noChangeAspect="1"/>
          </p:cNvPicPr>
          <p:nvPr/>
        </p:nvPicPr>
        <p:blipFill>
          <a:blip r:embed="rId4">
            <a:extLst/>
          </a:blip>
          <a:srcRect/>
          <a:stretch>
            <a:fillRect/>
          </a:stretch>
        </p:blipFill>
        <p:spPr>
          <a:xfrm>
            <a:off x="12302801" y="8844770"/>
            <a:ext cx="533750" cy="843253"/>
          </a:xfrm>
          <a:prstGeom prst="rect">
            <a:avLst/>
          </a:prstGeom>
          <a:ln w="12700">
            <a:miter lim="400000"/>
          </a:ln>
        </p:spPr>
      </p:pic>
      <p:grpSp>
        <p:nvGrpSpPr>
          <p:cNvPr id="209" name="Group"/>
          <p:cNvGrpSpPr/>
          <p:nvPr/>
        </p:nvGrpSpPr>
        <p:grpSpPr>
          <a:xfrm>
            <a:off x="3881060" y="4999857"/>
            <a:ext cx="3534740" cy="1584507"/>
            <a:chOff x="0" y="0"/>
            <a:chExt cx="3534739" cy="1584505"/>
          </a:xfrm>
        </p:grpSpPr>
        <p:sp>
          <p:nvSpPr>
            <p:cNvPr id="207" name="- Carve"/>
            <p:cNvSpPr txBox="1"/>
            <p:nvPr/>
          </p:nvSpPr>
          <p:spPr>
            <a:xfrm>
              <a:off x="1707940" y="712292"/>
              <a:ext cx="1826800" cy="766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lvl1pPr algn="l">
                <a:spcBef>
                  <a:spcPts val="3000"/>
                </a:spcBef>
                <a:buClr>
                  <a:srgbClr val="FFFFFF"/>
                </a:buClr>
                <a:buFont typeface="Times"/>
                <a:defRPr sz="4000" b="0">
                  <a:uFill>
                    <a:solidFill>
                      <a:srgbClr val="56533A"/>
                    </a:solidFill>
                  </a:uFill>
                  <a:latin typeface="Futura"/>
                  <a:ea typeface="Futura"/>
                  <a:cs typeface="Futura"/>
                  <a:sym typeface="Futura"/>
                </a:defRPr>
              </a:lvl1pPr>
            </a:lstStyle>
            <a:p>
              <a:r>
                <a:t>- Carve</a:t>
              </a:r>
            </a:p>
          </p:txBody>
        </p:sp>
        <p:pic>
          <p:nvPicPr>
            <p:cNvPr id="208" name="yeah.png" descr="yeah.png"/>
            <p:cNvPicPr>
              <a:picLocks noChangeAspect="1"/>
            </p:cNvPicPr>
            <p:nvPr/>
          </p:nvPicPr>
          <p:blipFill>
            <a:blip r:embed="rId5">
              <a:extLst/>
            </a:blip>
            <a:stretch>
              <a:fillRect/>
            </a:stretch>
          </p:blipFill>
          <p:spPr>
            <a:xfrm rot="16391180">
              <a:off x="630378" y="-520512"/>
              <a:ext cx="1440798" cy="2625529"/>
            </a:xfrm>
            <a:prstGeom prst="rect">
              <a:avLst/>
            </a:prstGeom>
            <a:ln w="12700" cap="flat">
              <a:noFill/>
              <a:miter lim="400000"/>
            </a:ln>
            <a:effectLst/>
          </p:spPr>
        </p:pic>
      </p:grpSp>
      <p:grpSp>
        <p:nvGrpSpPr>
          <p:cNvPr id="212" name="Group"/>
          <p:cNvGrpSpPr/>
          <p:nvPr/>
        </p:nvGrpSpPr>
        <p:grpSpPr>
          <a:xfrm>
            <a:off x="3676831" y="5507930"/>
            <a:ext cx="6664694" cy="3662711"/>
            <a:chOff x="0" y="0"/>
            <a:chExt cx="6664692" cy="3662709"/>
          </a:xfrm>
        </p:grpSpPr>
        <p:sp>
          <p:nvSpPr>
            <p:cNvPr id="210" name="- Paint with underglazes"/>
            <p:cNvSpPr txBox="1"/>
            <p:nvPr/>
          </p:nvSpPr>
          <p:spPr>
            <a:xfrm>
              <a:off x="0" y="1718730"/>
              <a:ext cx="5651137" cy="766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lvl1pPr algn="l">
                <a:spcBef>
                  <a:spcPts val="3000"/>
                </a:spcBef>
                <a:buClr>
                  <a:srgbClr val="FFFFFF"/>
                </a:buClr>
                <a:buFont typeface="Times"/>
                <a:defRPr sz="4000" b="0">
                  <a:uFill>
                    <a:solidFill>
                      <a:srgbClr val="56533A"/>
                    </a:solidFill>
                  </a:uFill>
                  <a:latin typeface="Futura"/>
                  <a:ea typeface="Futura"/>
                  <a:cs typeface="Futura"/>
                  <a:sym typeface="Futura"/>
                </a:defRPr>
              </a:lvl1pPr>
            </a:lstStyle>
            <a:p>
              <a:r>
                <a:t>- Paint with underglazes</a:t>
              </a:r>
            </a:p>
          </p:txBody>
        </p:sp>
        <p:pic>
          <p:nvPicPr>
            <p:cNvPr id="211" name="glaze jar.png" descr="glaze jar.png"/>
            <p:cNvPicPr>
              <a:picLocks noChangeAspect="1"/>
            </p:cNvPicPr>
            <p:nvPr/>
          </p:nvPicPr>
          <p:blipFill>
            <a:blip r:embed="rId6">
              <a:extLst/>
            </a:blip>
            <a:stretch>
              <a:fillRect/>
            </a:stretch>
          </p:blipFill>
          <p:spPr>
            <a:xfrm>
              <a:off x="4654727" y="0"/>
              <a:ext cx="2009966" cy="3662710"/>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3"/>
                                        </p:tgtEl>
                                        <p:attrNameLst>
                                          <p:attrName>style.visibility</p:attrName>
                                        </p:attrNameLst>
                                      </p:cBhvr>
                                      <p:to>
                                        <p:strVal val="visible"/>
                                      </p:to>
                                    </p:set>
                                    <p:anim calcmode="lin" valueType="num">
                                      <p:cBhvr>
                                        <p:cTn id="7" dur="900" fill="hold"/>
                                        <p:tgtEl>
                                          <p:spTgt spid="203"/>
                                        </p:tgtEl>
                                        <p:attrNameLst>
                                          <p:attrName>ppt_x</p:attrName>
                                        </p:attrNameLst>
                                      </p:cBhvr>
                                      <p:tavLst>
                                        <p:tav tm="0">
                                          <p:val>
                                            <p:strVal val="0-#ppt_w/2"/>
                                          </p:val>
                                        </p:tav>
                                        <p:tav tm="100000">
                                          <p:val>
                                            <p:strVal val="#ppt_x"/>
                                          </p:val>
                                        </p:tav>
                                      </p:tavLst>
                                    </p:anim>
                                    <p:anim calcmode="lin" valueType="num">
                                      <p:cBhvr>
                                        <p:cTn id="8" dur="9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02"/>
                                        </p:tgtEl>
                                        <p:attrNameLst>
                                          <p:attrName>style.visibility</p:attrName>
                                        </p:attrNameLst>
                                      </p:cBhvr>
                                      <p:to>
                                        <p:strVal val="visible"/>
                                      </p:to>
                                    </p:set>
                                    <p:anim calcmode="lin" valueType="num">
                                      <p:cBhvr>
                                        <p:cTn id="13" dur="900" fill="hold"/>
                                        <p:tgtEl>
                                          <p:spTgt spid="202"/>
                                        </p:tgtEl>
                                        <p:attrNameLst>
                                          <p:attrName>ppt_x</p:attrName>
                                        </p:attrNameLst>
                                      </p:cBhvr>
                                      <p:tavLst>
                                        <p:tav tm="0">
                                          <p:val>
                                            <p:strVal val="#ppt_x"/>
                                          </p:val>
                                        </p:tav>
                                        <p:tav tm="100000">
                                          <p:val>
                                            <p:strVal val="#ppt_x"/>
                                          </p:val>
                                        </p:tav>
                                      </p:tavLst>
                                    </p:anim>
                                    <p:anim calcmode="lin" valueType="num">
                                      <p:cBhvr>
                                        <p:cTn id="14" dur="9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209"/>
                                        </p:tgtEl>
                                        <p:attrNameLst>
                                          <p:attrName>style.visibility</p:attrName>
                                        </p:attrNameLst>
                                      </p:cBhvr>
                                      <p:to>
                                        <p:strVal val="visible"/>
                                      </p:to>
                                    </p:set>
                                    <p:anim calcmode="lin" valueType="num">
                                      <p:cBhvr>
                                        <p:cTn id="19" dur="900" fill="hold"/>
                                        <p:tgtEl>
                                          <p:spTgt spid="209"/>
                                        </p:tgtEl>
                                        <p:attrNameLst>
                                          <p:attrName>ppt_x</p:attrName>
                                        </p:attrNameLst>
                                      </p:cBhvr>
                                      <p:tavLst>
                                        <p:tav tm="0">
                                          <p:val>
                                            <p:strVal val="#ppt_x"/>
                                          </p:val>
                                        </p:tav>
                                        <p:tav tm="100000">
                                          <p:val>
                                            <p:strVal val="#ppt_x"/>
                                          </p:val>
                                        </p:tav>
                                      </p:tavLst>
                                    </p:anim>
                                    <p:anim calcmode="lin" valueType="num">
                                      <p:cBhvr>
                                        <p:cTn id="20" dur="9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212"/>
                                        </p:tgtEl>
                                        <p:attrNameLst>
                                          <p:attrName>style.visibility</p:attrName>
                                        </p:attrNameLst>
                                      </p:cBhvr>
                                      <p:to>
                                        <p:strVal val="visible"/>
                                      </p:to>
                                    </p:set>
                                    <p:anim calcmode="lin" valueType="num">
                                      <p:cBhvr>
                                        <p:cTn id="25" dur="1000" fill="hold"/>
                                        <p:tgtEl>
                                          <p:spTgt spid="212"/>
                                        </p:tgtEl>
                                        <p:attrNameLst>
                                          <p:attrName>ppt_x</p:attrName>
                                        </p:attrNameLst>
                                      </p:cBhvr>
                                      <p:tavLst>
                                        <p:tav tm="0">
                                          <p:val>
                                            <p:strVal val="#ppt_x"/>
                                          </p:val>
                                        </p:tav>
                                        <p:tav tm="100000">
                                          <p:val>
                                            <p:strVal val="#ppt_x"/>
                                          </p:val>
                                        </p:tav>
                                      </p:tavLst>
                                    </p:anim>
                                    <p:anim calcmode="lin" valueType="num">
                                      <p:cBhvr>
                                        <p:cTn id="26" dur="10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2" animBg="1" advAuto="0"/>
      <p:bldP spid="203" grpId="1" animBg="1" advAuto="0"/>
      <p:bldP spid="209" grpId="3" animBg="1" advAuto="0"/>
      <p:bldP spid="212"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Why does clay shrink?"/>
          <p:cNvSpPr txBox="1"/>
          <p:nvPr/>
        </p:nvSpPr>
        <p:spPr>
          <a:xfrm>
            <a:off x="956013" y="8428903"/>
            <a:ext cx="11092774" cy="927660"/>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spcBef>
                <a:spcPts val="3000"/>
              </a:spcBef>
              <a:buClr>
                <a:srgbClr val="FFFFFF"/>
              </a:buClr>
              <a:buFont typeface="Times"/>
              <a:defRPr sz="5000" b="0">
                <a:uFill>
                  <a:solidFill>
                    <a:srgbClr val="56533A"/>
                  </a:solidFill>
                </a:uFill>
                <a:latin typeface="Futura"/>
                <a:ea typeface="Futura"/>
                <a:cs typeface="Futura"/>
                <a:sym typeface="Futura"/>
              </a:defRPr>
            </a:lvl1pPr>
          </a:lstStyle>
          <a:p>
            <a:r>
              <a:t>Why does clay shrink?</a:t>
            </a:r>
          </a:p>
        </p:txBody>
      </p:sp>
      <p:sp>
        <p:nvSpPr>
          <p:cNvPr id="217"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8" name="STAGE 3: Bone Dry"/>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3: Bone Dry</a:t>
            </a:r>
          </a:p>
        </p:txBody>
      </p:sp>
      <p:sp>
        <p:nvSpPr>
          <p:cNvPr id="219" name="Clay shrinks and is VERY brittle"/>
          <p:cNvSpPr txBox="1"/>
          <p:nvPr/>
        </p:nvSpPr>
        <p:spPr>
          <a:xfrm>
            <a:off x="956013" y="1981170"/>
            <a:ext cx="11092774" cy="927660"/>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lvl1pPr>
              <a:spcBef>
                <a:spcPts val="3000"/>
              </a:spcBef>
              <a:buClr>
                <a:srgbClr val="FFFFFF"/>
              </a:buClr>
              <a:buFont typeface="Times"/>
              <a:defRPr sz="5000" b="0">
                <a:uFill>
                  <a:solidFill>
                    <a:srgbClr val="56533A"/>
                  </a:solidFill>
                </a:uFill>
                <a:latin typeface="Futura"/>
                <a:ea typeface="Futura"/>
                <a:cs typeface="Futura"/>
                <a:sym typeface="Futura"/>
              </a:defRPr>
            </a:lvl1pPr>
          </a:lstStyle>
          <a:p>
            <a:r>
              <a:t>Clay shrinks and is VERY brittle</a:t>
            </a:r>
          </a:p>
        </p:txBody>
      </p:sp>
      <p:pic>
        <p:nvPicPr>
          <p:cNvPr id="220" name="Stage3-BoneDry_SOC.mp4" descr="Stage3-BoneDry_SOC.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576431" y="3182886"/>
            <a:ext cx="5851938" cy="5115028"/>
          </a:xfrm>
          <a:prstGeom prst="rect">
            <a:avLst/>
          </a:prstGeom>
          <a:ln w="12700">
            <a:solidFill>
              <a:srgbClr val="000000"/>
            </a:solidFill>
            <a:miter lim="400000"/>
          </a:ln>
        </p:spPr>
      </p:pic>
      <p:pic>
        <p:nvPicPr>
          <p:cNvPr id="221" name="AMACOClassroom_logo_shield.png" descr="AMACOClassroom_logo_shield.png"/>
          <p:cNvPicPr>
            <a:picLocks noChangeAspect="1"/>
          </p:cNvPicPr>
          <p:nvPr/>
        </p:nvPicPr>
        <p:blipFill>
          <a:blip r:embed="rId6">
            <a:extLst/>
          </a:blip>
          <a:srcRect/>
          <a:stretch>
            <a:fillRect/>
          </a:stretch>
        </p:blipFill>
        <p:spPr>
          <a:xfrm>
            <a:off x="12302801" y="8844770"/>
            <a:ext cx="533750" cy="84325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19"/>
                                        </p:tgtEl>
                                        <p:attrNameLst>
                                          <p:attrName>style.visibility</p:attrName>
                                        </p:attrNameLst>
                                      </p:cBhvr>
                                      <p:to>
                                        <p:strVal val="visible"/>
                                      </p:to>
                                    </p:set>
                                    <p:anim calcmode="lin" valueType="num">
                                      <p:cBhvr>
                                        <p:cTn id="7" dur="1000" fill="hold"/>
                                        <p:tgtEl>
                                          <p:spTgt spid="219"/>
                                        </p:tgtEl>
                                        <p:attrNameLst>
                                          <p:attrName>ppt_x</p:attrName>
                                        </p:attrNameLst>
                                      </p:cBhvr>
                                      <p:tavLst>
                                        <p:tav tm="0">
                                          <p:val>
                                            <p:strVal val="0-#ppt_w/2"/>
                                          </p:val>
                                        </p:tav>
                                        <p:tav tm="100000">
                                          <p:val>
                                            <p:strVal val="#ppt_x"/>
                                          </p:val>
                                        </p:tav>
                                      </p:tavLst>
                                    </p:anim>
                                    <p:anim calcmode="lin" valueType="num">
                                      <p:cBhvr>
                                        <p:cTn id="8" dur="100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51667" fill="hold"/>
                                        <p:tgtEl>
                                          <p:spTgt spid="220"/>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3" nodeType="clickEffect">
                                  <p:stCondLst>
                                    <p:cond delay="0"/>
                                  </p:stCondLst>
                                  <p:iterate>
                                    <p:tmAbs val="0"/>
                                  </p:iterate>
                                  <p:childTnLst>
                                    <p:set>
                                      <p:cBhvr>
                                        <p:cTn id="16" fill="hold"/>
                                        <p:tgtEl>
                                          <p:spTgt spid="216"/>
                                        </p:tgtEl>
                                        <p:attrNameLst>
                                          <p:attrName>style.visibility</p:attrName>
                                        </p:attrNameLst>
                                      </p:cBhvr>
                                      <p:to>
                                        <p:strVal val="visible"/>
                                      </p:to>
                                    </p:set>
                                    <p:anim calcmode="lin" valueType="num">
                                      <p:cBhvr>
                                        <p:cTn id="17" dur="500" fill="hold"/>
                                        <p:tgtEl>
                                          <p:spTgt spid="216"/>
                                        </p:tgtEl>
                                        <p:attrNameLst>
                                          <p:attrName>ppt_x</p:attrName>
                                        </p:attrNameLst>
                                      </p:cBhvr>
                                      <p:tavLst>
                                        <p:tav tm="0">
                                          <p:val>
                                            <p:strVal val="#ppt_x"/>
                                          </p:val>
                                        </p:tav>
                                        <p:tav tm="100000">
                                          <p:val>
                                            <p:strVal val="#ppt_x"/>
                                          </p:val>
                                        </p:tav>
                                      </p:tavLst>
                                    </p:anim>
                                    <p:anim calcmode="lin" valueType="num">
                                      <p:cBhvr>
                                        <p:cTn id="18"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220"/>
                </p:tgtEl>
              </p:cMediaNode>
            </p:video>
          </p:childTnLst>
        </p:cTn>
      </p:par>
    </p:tnLst>
    <p:bldLst>
      <p:bldP spid="216" grpId="3" animBg="1" advAuto="0"/>
      <p:bldP spid="219"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 . . And who cares if clay shrinks ?"/>
          <p:cNvSpPr txBox="1"/>
          <p:nvPr/>
        </p:nvSpPr>
        <p:spPr>
          <a:xfrm>
            <a:off x="379064" y="2615155"/>
            <a:ext cx="5571876" cy="3625196"/>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nchor="ctr">
            <a:spAutoFit/>
          </a:bodyPr>
          <a:lstStyle/>
          <a:p>
            <a:pPr>
              <a:buClr>
                <a:srgbClr val="FFFFFF"/>
              </a:buClr>
              <a:buFont typeface="Times"/>
              <a:defRPr sz="7000" b="0">
                <a:uFill>
                  <a:solidFill>
                    <a:srgbClr val="56533A"/>
                  </a:solidFill>
                </a:uFill>
                <a:latin typeface="Futura"/>
                <a:ea typeface="Futura"/>
                <a:cs typeface="Futura"/>
                <a:sym typeface="Futura"/>
              </a:defRPr>
            </a:pPr>
            <a:r>
              <a:t>. . . And who</a:t>
            </a:r>
            <a:br/>
            <a:r>
              <a:t>cares if clay shrinks ? </a:t>
            </a:r>
          </a:p>
        </p:txBody>
      </p:sp>
      <p:sp>
        <p:nvSpPr>
          <p:cNvPr id="226" name="Rectangle"/>
          <p:cNvSpPr/>
          <p:nvPr/>
        </p:nvSpPr>
        <p:spPr>
          <a:xfrm>
            <a:off x="-80332" y="-82687"/>
            <a:ext cx="13165464" cy="1796151"/>
          </a:xfrm>
          <a:prstGeom prst="rect">
            <a:avLst/>
          </a:prstGeom>
          <a:solidFill>
            <a:srgbClr val="2C3787"/>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27" name="STAGE 3: Bone Dry cont."/>
          <p:cNvSpPr txBox="1"/>
          <p:nvPr/>
        </p:nvSpPr>
        <p:spPr>
          <a:xfrm>
            <a:off x="857869" y="102464"/>
            <a:ext cx="11289062" cy="15897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8000">
                <a:solidFill>
                  <a:srgbClr val="FFFFFF"/>
                </a:solidFill>
                <a:latin typeface="Comme"/>
                <a:ea typeface="Comme"/>
                <a:cs typeface="Comme"/>
                <a:sym typeface="Comme"/>
              </a:defRPr>
            </a:pPr>
            <a:r>
              <a:rPr b="0">
                <a:latin typeface="Futura"/>
                <a:ea typeface="Futura"/>
                <a:cs typeface="Futura"/>
                <a:sym typeface="Futura"/>
              </a:rPr>
              <a:t>STAGE 3: Bone Dry </a:t>
            </a:r>
            <a:r>
              <a:rPr sz="3000" b="0">
                <a:latin typeface="Futura"/>
                <a:ea typeface="Futura"/>
                <a:cs typeface="Futura"/>
                <a:sym typeface="Futura"/>
              </a:rPr>
              <a:t>cont.</a:t>
            </a:r>
          </a:p>
        </p:txBody>
      </p:sp>
      <p:pic>
        <p:nvPicPr>
          <p:cNvPr id="228" name="AMACOClassroom_logo_shield.png" descr="AMACOClassroom_logo_shield.png"/>
          <p:cNvPicPr>
            <a:picLocks noChangeAspect="1"/>
          </p:cNvPicPr>
          <p:nvPr/>
        </p:nvPicPr>
        <p:blipFill>
          <a:blip r:embed="rId3">
            <a:extLst/>
          </a:blip>
          <a:srcRect/>
          <a:stretch>
            <a:fillRect/>
          </a:stretch>
        </p:blipFill>
        <p:spPr>
          <a:xfrm>
            <a:off x="12302801" y="8844770"/>
            <a:ext cx="533750" cy="843253"/>
          </a:xfrm>
          <a:prstGeom prst="rect">
            <a:avLst/>
          </a:prstGeom>
          <a:ln w="12700">
            <a:miter lim="400000"/>
          </a:ln>
        </p:spPr>
      </p:pic>
      <p:pic>
        <p:nvPicPr>
          <p:cNvPr id="229" name="RomanCup.jpg" descr="RomanCup.jpg"/>
          <p:cNvPicPr>
            <a:picLocks noChangeAspect="1"/>
          </p:cNvPicPr>
          <p:nvPr/>
        </p:nvPicPr>
        <p:blipFill>
          <a:blip r:embed="rId4">
            <a:extLst/>
          </a:blip>
          <a:stretch>
            <a:fillRect/>
          </a:stretch>
        </p:blipFill>
        <p:spPr>
          <a:xfrm>
            <a:off x="6508731" y="2079932"/>
            <a:ext cx="5986899" cy="5986899"/>
          </a:xfrm>
          <a:prstGeom prst="rect">
            <a:avLst/>
          </a:prstGeom>
          <a:ln w="12700">
            <a:miter lim="400000"/>
          </a:ln>
        </p:spPr>
      </p:pic>
      <p:sp>
        <p:nvSpPr>
          <p:cNvPr id="230" name="“Lead-Glazed Stemmed Cup: Roman, Late Imperial, 3rd Century A.D.” The Metropolitan Museum of Art, www.metmuseum.org."/>
          <p:cNvSpPr txBox="1"/>
          <p:nvPr/>
        </p:nvSpPr>
        <p:spPr>
          <a:xfrm>
            <a:off x="6338646" y="8121785"/>
            <a:ext cx="6327069" cy="1908330"/>
          </a:xfrm>
          <a:prstGeom prst="rect">
            <a:avLst/>
          </a:prstGeom>
          <a:ln w="12700">
            <a:miter lim="400000"/>
          </a:ln>
          <a:extLst>
            <a:ext uri="{C572A759-6A51-4108-AA02-DFA0A04FC94B}">
              <ma14:wrappingTextBoxFlag xmlns="" xmlns:ma14="http://schemas.microsoft.com/office/mac/drawingml/2011/main" val="1"/>
            </a:ext>
          </a:extLst>
        </p:spPr>
        <p:txBody>
          <a:bodyPr lIns="54186" tIns="54186" rIns="54186" bIns="54186">
            <a:spAutoFit/>
          </a:bodyPr>
          <a:lstStyle/>
          <a:p>
            <a:pPr lvl="1" algn="l">
              <a:lnSpc>
                <a:spcPct val="150000"/>
              </a:lnSpc>
              <a:defRPr sz="800" b="0">
                <a:latin typeface="Futura"/>
                <a:ea typeface="Futura"/>
                <a:cs typeface="Futura"/>
                <a:sym typeface="Futura"/>
              </a:defRPr>
            </a:pPr>
            <a:r>
              <a:t>“Lead-Glazed Stemmed Cup: Roman, Late Imperial, 3rd Century A.D.” </a:t>
            </a:r>
            <a:r>
              <a:rPr i="1"/>
              <a:t>The Metropolitan Museum of Art</a:t>
            </a:r>
            <a:r>
              <a:t>, </a:t>
            </a:r>
            <a:r>
              <a:rPr u="sng">
                <a:hlinkClick r:id="rId5"/>
              </a:rPr>
              <a:t>www.metmuseum.org</a:t>
            </a:r>
            <a:r>
              <a:t>. </a:t>
            </a:r>
          </a:p>
          <a:p>
            <a:pPr algn="r" defTabSz="457200">
              <a:lnSpc>
                <a:spcPts val="2800"/>
              </a:lnSpc>
              <a:defRPr sz="1200" b="0">
                <a:solidFill>
                  <a:srgbClr val="22A6F2"/>
                </a:solidFill>
              </a:defRPr>
            </a:pPr>
            <a:endParaRPr/>
          </a:p>
          <a:p>
            <a:pPr lvl="2" algn="l">
              <a:lnSpc>
                <a:spcPct val="150000"/>
              </a:lnSpc>
              <a:defRPr sz="800" b="0">
                <a:latin typeface="Futura"/>
                <a:ea typeface="Futura"/>
                <a:cs typeface="Futura"/>
                <a:sym typeface="Futura"/>
              </a:defRPr>
            </a:pPr>
            <a:endParaRPr/>
          </a:p>
          <a:p>
            <a:pPr algn="r" defTabSz="457200">
              <a:lnSpc>
                <a:spcPts val="2800"/>
              </a:lnSpc>
              <a:defRPr sz="1200" b="0">
                <a:solidFill>
                  <a:srgbClr val="22A6F2"/>
                </a:solidFill>
              </a:defRPr>
            </a:pPr>
            <a:endParaRPr/>
          </a:p>
          <a:p>
            <a:pPr lvl="2" algn="l" defTabSz="457200">
              <a:lnSpc>
                <a:spcPts val="3400"/>
              </a:lnSpc>
              <a:defRPr sz="1100" b="0">
                <a:latin typeface="Futura"/>
                <a:ea typeface="Futura"/>
                <a:cs typeface="Futura"/>
                <a:sym typeface="Futura"/>
              </a:defRPr>
            </a:pPr>
            <a:endParaRPr/>
          </a:p>
          <a:p>
            <a:pPr algn="r" defTabSz="457200">
              <a:lnSpc>
                <a:spcPts val="2800"/>
              </a:lnSpc>
              <a:defRPr sz="1200" b="0">
                <a:solidFill>
                  <a:srgbClr val="22A6F2"/>
                </a:solidFill>
              </a:defRPr>
            </a:pPr>
            <a:endParaRPr/>
          </a:p>
        </p:txBody>
      </p:sp>
      <p:grpSp>
        <p:nvGrpSpPr>
          <p:cNvPr id="233" name="Group"/>
          <p:cNvGrpSpPr/>
          <p:nvPr/>
        </p:nvGrpSpPr>
        <p:grpSpPr>
          <a:xfrm>
            <a:off x="-193396" y="3644900"/>
            <a:ext cx="11710089" cy="4092681"/>
            <a:chOff x="0" y="0"/>
            <a:chExt cx="11710088" cy="4092680"/>
          </a:xfrm>
        </p:grpSpPr>
        <p:sp>
          <p:nvSpPr>
            <p:cNvPr id="231" name="Circle"/>
            <p:cNvSpPr/>
            <p:nvPr/>
          </p:nvSpPr>
          <p:spPr>
            <a:xfrm>
              <a:off x="11089995" y="0"/>
              <a:ext cx="620094" cy="620093"/>
            </a:xfrm>
            <a:prstGeom prst="ellipse">
              <a:avLst/>
            </a:prstGeom>
            <a:noFill/>
            <a:ln w="38100" cap="flat">
              <a:solidFill>
                <a:srgbClr val="FFFFFF"/>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32" name="- smaller parts, such as handles, may crack"/>
            <p:cNvSpPr txBox="1"/>
            <p:nvPr/>
          </p:nvSpPr>
          <p:spPr>
            <a:xfrm>
              <a:off x="0" y="2979655"/>
              <a:ext cx="6716796" cy="11130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4186" tIns="54186" rIns="54186" bIns="54186" numCol="1" anchor="ctr">
              <a:spAutoFit/>
            </a:bodyPr>
            <a:lstStyle/>
            <a:p>
              <a:pPr>
                <a:spcBef>
                  <a:spcPts val="3000"/>
                </a:spcBef>
                <a:buClr>
                  <a:srgbClr val="FFFFFF"/>
                </a:buClr>
                <a:buFont typeface="Times"/>
                <a:defRPr sz="3000" b="0">
                  <a:uFill>
                    <a:solidFill>
                      <a:srgbClr val="56533A"/>
                    </a:solidFill>
                  </a:uFill>
                  <a:latin typeface="Futura"/>
                  <a:ea typeface="Futura"/>
                  <a:cs typeface="Futura"/>
                  <a:sym typeface="Futura"/>
                </a:defRPr>
              </a:pPr>
              <a:r>
                <a:rPr dirty="0"/>
                <a:t>- smaller parts, such as handles,</a:t>
              </a:r>
              <a:br>
                <a:rPr dirty="0"/>
              </a:br>
              <a:r>
                <a:rPr dirty="0"/>
                <a:t>may crack</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25"/>
                                        </p:tgtEl>
                                        <p:attrNameLst>
                                          <p:attrName>style.visibility</p:attrName>
                                        </p:attrNameLst>
                                      </p:cBhvr>
                                      <p:to>
                                        <p:strVal val="visible"/>
                                      </p:to>
                                    </p:set>
                                    <p:anim calcmode="lin" valueType="num">
                                      <p:cBhvr>
                                        <p:cTn id="7" dur="499" fill="hold"/>
                                        <p:tgtEl>
                                          <p:spTgt spid="225"/>
                                        </p:tgtEl>
                                        <p:attrNameLst>
                                          <p:attrName>ppt_x</p:attrName>
                                        </p:attrNameLst>
                                      </p:cBhvr>
                                      <p:tavLst>
                                        <p:tav tm="0">
                                          <p:val>
                                            <p:strVal val="0-#ppt_w/2"/>
                                          </p:val>
                                        </p:tav>
                                        <p:tav tm="100000">
                                          <p:val>
                                            <p:strVal val="#ppt_x"/>
                                          </p:val>
                                        </p:tav>
                                      </p:tavLst>
                                    </p:anim>
                                    <p:anim calcmode="lin" valueType="num">
                                      <p:cBhvr>
                                        <p:cTn id="8" dur="499" fill="hold"/>
                                        <p:tgtEl>
                                          <p:spTgt spid="2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childTnLst>
                                    <p:set>
                                      <p:cBhvr>
                                        <p:cTn id="12" dur="1" fill="hold">
                                          <p:stCondLst>
                                            <p:cond delay="0"/>
                                          </p:stCondLst>
                                        </p:cTn>
                                        <p:tgtEl>
                                          <p:spTgt spid="233"/>
                                        </p:tgtEl>
                                        <p:attrNameLst>
                                          <p:attrName>style.visibility</p:attrName>
                                        </p:attrNameLst>
                                      </p:cBhvr>
                                      <p:to>
                                        <p:strVal val="visible"/>
                                      </p:to>
                                    </p:set>
                                    <p:animEffect transition="in" filter="fade">
                                      <p:cBhvr>
                                        <p:cTn id="13"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33"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257</TotalTime>
  <Words>523</Words>
  <Application>Microsoft Macintosh PowerPoint</Application>
  <PresentationFormat>Custom</PresentationFormat>
  <Paragraphs>98</Paragraphs>
  <Slides>13</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Comme</vt:lpstr>
      <vt:lpstr>Futura</vt:lpstr>
      <vt:lpstr>Helvetica Light</vt:lpstr>
      <vt:lpstr>Helvetica Neue</vt:lpstr>
      <vt:lpstr>Helvetica Neue Light</vt:lpstr>
      <vt:lpstr>Helvetica Neue Medium</vt:lpstr>
      <vt:lpstr>Helvetica Neue Thin</vt:lpstr>
      <vt:lpstr>Times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Stephen Creech</cp:lastModifiedBy>
  <cp:revision>4</cp:revision>
  <dcterms:modified xsi:type="dcterms:W3CDTF">2018-03-08T19:42:09Z</dcterms:modified>
</cp:coreProperties>
</file>